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Helvetica World" panose="020B0604020202020204" charset="-128"/>
      <p:regular r:id="rId10"/>
    </p:embeddedFont>
    <p:embeddedFont>
      <p:font typeface="Helvetica World Bold" panose="020B0604020202020204" charset="-128"/>
      <p:regular r:id="rId11"/>
    </p:embeddedFont>
    <p:embeddedFont>
      <p:font typeface="League Spartan" panose="020B0604020202020204" charset="0"/>
      <p:regular r:id="rId12"/>
    </p:embeddedFont>
    <p:embeddedFont>
      <p:font typeface="Poppins Bold" panose="020B0604020202020204" charset="0"/>
      <p:regular r:id="rId13"/>
    </p:embeddedFont>
    <p:embeddedFont>
      <p:font typeface="Roboto" panose="02000000000000000000" pitchFamily="2" charset="0"/>
      <p:regular r:id="rId14"/>
    </p:embeddedFont>
    <p:embeddedFont>
      <p:font typeface="Roboto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coastalseven.co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sv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5.png"/><Relationship Id="rId7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15.png"/><Relationship Id="rId18" Type="http://schemas.openxmlformats.org/officeDocument/2006/relationships/image" Target="../media/image60.svg"/><Relationship Id="rId26" Type="http://schemas.openxmlformats.org/officeDocument/2006/relationships/image" Target="../media/image68.svg"/><Relationship Id="rId3" Type="http://schemas.openxmlformats.org/officeDocument/2006/relationships/image" Target="../media/image47.png"/><Relationship Id="rId21" Type="http://schemas.openxmlformats.org/officeDocument/2006/relationships/image" Target="../media/image6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6.jpeg"/><Relationship Id="rId16" Type="http://schemas.openxmlformats.org/officeDocument/2006/relationships/image" Target="../media/image58.sv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66.sv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svg"/><Relationship Id="rId10" Type="http://schemas.openxmlformats.org/officeDocument/2006/relationships/image" Target="../media/image54.svg"/><Relationship Id="rId19" Type="http://schemas.openxmlformats.org/officeDocument/2006/relationships/image" Target="../media/image61.pn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16.svg"/><Relationship Id="rId22" Type="http://schemas.openxmlformats.org/officeDocument/2006/relationships/image" Target="../media/image64.svg"/><Relationship Id="rId27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svg"/><Relationship Id="rId26" Type="http://schemas.openxmlformats.org/officeDocument/2006/relationships/image" Target="../media/image94.svg"/><Relationship Id="rId3" Type="http://schemas.openxmlformats.org/officeDocument/2006/relationships/image" Target="../media/image15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72.jpeg"/><Relationship Id="rId16" Type="http://schemas.openxmlformats.org/officeDocument/2006/relationships/image" Target="../media/image84.svg"/><Relationship Id="rId20" Type="http://schemas.openxmlformats.org/officeDocument/2006/relationships/image" Target="../media/image88.sv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24" Type="http://schemas.openxmlformats.org/officeDocument/2006/relationships/image" Target="../media/image92.sv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svg"/><Relationship Id="rId10" Type="http://schemas.openxmlformats.org/officeDocument/2006/relationships/image" Target="../media/image78.svg"/><Relationship Id="rId19" Type="http://schemas.openxmlformats.org/officeDocument/2006/relationships/image" Target="../media/image87.png"/><Relationship Id="rId4" Type="http://schemas.openxmlformats.org/officeDocument/2006/relationships/image" Target="../media/image16.svg"/><Relationship Id="rId9" Type="http://schemas.openxmlformats.org/officeDocument/2006/relationships/image" Target="../media/image77.png"/><Relationship Id="rId14" Type="http://schemas.openxmlformats.org/officeDocument/2006/relationships/image" Target="../media/image82.svg"/><Relationship Id="rId22" Type="http://schemas.openxmlformats.org/officeDocument/2006/relationships/image" Target="../media/image90.svg"/><Relationship Id="rId27" Type="http://schemas.openxmlformats.org/officeDocument/2006/relationships/image" Target="../media/image95.png"/><Relationship Id="rId30" Type="http://schemas.openxmlformats.org/officeDocument/2006/relationships/image" Target="../media/image9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5663567"/>
            <a:ext cx="18288000" cy="7246620"/>
          </a:xfrm>
          <a:custGeom>
            <a:avLst/>
            <a:gdLst/>
            <a:ahLst/>
            <a:cxnLst/>
            <a:rect l="l" t="t" r="r" b="b"/>
            <a:pathLst>
              <a:path w="18288000" h="7246620">
                <a:moveTo>
                  <a:pt x="18288000" y="0"/>
                </a:moveTo>
                <a:lnTo>
                  <a:pt x="0" y="0"/>
                </a:lnTo>
                <a:lnTo>
                  <a:pt x="0" y="7246620"/>
                </a:lnTo>
                <a:lnTo>
                  <a:pt x="18288000" y="724662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0274874" y="0"/>
            <a:ext cx="8013126" cy="5769451"/>
          </a:xfrm>
          <a:custGeom>
            <a:avLst/>
            <a:gdLst/>
            <a:ahLst/>
            <a:cxnLst/>
            <a:rect l="l" t="t" r="r" b="b"/>
            <a:pathLst>
              <a:path w="8013126" h="5769451">
                <a:moveTo>
                  <a:pt x="8013126" y="5769451"/>
                </a:moveTo>
                <a:lnTo>
                  <a:pt x="0" y="5769451"/>
                </a:lnTo>
                <a:lnTo>
                  <a:pt x="0" y="0"/>
                </a:lnTo>
                <a:lnTo>
                  <a:pt x="8013126" y="0"/>
                </a:lnTo>
                <a:lnTo>
                  <a:pt x="8013126" y="5769451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0274874" y="4517549"/>
            <a:ext cx="8013126" cy="5769451"/>
          </a:xfrm>
          <a:custGeom>
            <a:avLst/>
            <a:gdLst/>
            <a:ahLst/>
            <a:cxnLst/>
            <a:rect l="l" t="t" r="r" b="b"/>
            <a:pathLst>
              <a:path w="8013126" h="5769451">
                <a:moveTo>
                  <a:pt x="8013126" y="0"/>
                </a:moveTo>
                <a:lnTo>
                  <a:pt x="0" y="0"/>
                </a:lnTo>
                <a:lnTo>
                  <a:pt x="0" y="5769451"/>
                </a:lnTo>
                <a:lnTo>
                  <a:pt x="8013126" y="5769451"/>
                </a:lnTo>
                <a:lnTo>
                  <a:pt x="8013126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786118" y="705908"/>
            <a:ext cx="8875184" cy="887518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0B9AC">
                <a:alpha val="6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59946" y="1179737"/>
            <a:ext cx="7927527" cy="79275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7">
                <a:alphaModFix amt="98000"/>
              </a:blip>
              <a:stretch>
                <a:fillRect l="-30894" r="-19199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501721" y="8418589"/>
            <a:ext cx="688674" cy="688674"/>
          </a:xfrm>
          <a:custGeom>
            <a:avLst/>
            <a:gdLst/>
            <a:ahLst/>
            <a:cxnLst/>
            <a:rect l="l" t="t" r="r" b="b"/>
            <a:pathLst>
              <a:path w="688674" h="688674">
                <a:moveTo>
                  <a:pt x="0" y="0"/>
                </a:moveTo>
                <a:lnTo>
                  <a:pt x="688674" y="0"/>
                </a:lnTo>
                <a:lnTo>
                  <a:pt x="688674" y="688674"/>
                </a:lnTo>
                <a:lnTo>
                  <a:pt x="0" y="688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33487" y="7402275"/>
            <a:ext cx="2351383" cy="2587491"/>
          </a:xfrm>
          <a:custGeom>
            <a:avLst/>
            <a:gdLst/>
            <a:ahLst/>
            <a:cxnLst/>
            <a:rect l="l" t="t" r="r" b="b"/>
            <a:pathLst>
              <a:path w="2351383" h="2587491">
                <a:moveTo>
                  <a:pt x="0" y="0"/>
                </a:moveTo>
                <a:lnTo>
                  <a:pt x="2351382" y="0"/>
                </a:lnTo>
                <a:lnTo>
                  <a:pt x="2351382" y="2587491"/>
                </a:lnTo>
                <a:lnTo>
                  <a:pt x="0" y="2587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1028700"/>
            <a:ext cx="7084031" cy="2074761"/>
          </a:xfrm>
          <a:custGeom>
            <a:avLst/>
            <a:gdLst/>
            <a:ahLst/>
            <a:cxnLst/>
            <a:rect l="l" t="t" r="r" b="b"/>
            <a:pathLst>
              <a:path w="7084031" h="2074761">
                <a:moveTo>
                  <a:pt x="0" y="0"/>
                </a:moveTo>
                <a:lnTo>
                  <a:pt x="7084031" y="0"/>
                </a:lnTo>
                <a:lnTo>
                  <a:pt x="7084031" y="2074761"/>
                </a:lnTo>
                <a:lnTo>
                  <a:pt x="0" y="2074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46058" y="3683123"/>
            <a:ext cx="8654402" cy="229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9"/>
              </a:lnSpc>
              <a:spcBef>
                <a:spcPct val="0"/>
              </a:spcBef>
            </a:pPr>
            <a:r>
              <a:rPr lang="en-US" sz="6421" b="1">
                <a:solidFill>
                  <a:srgbClr val="0B2D3A"/>
                </a:solidFill>
                <a:latin typeface="Poppins Bold"/>
                <a:ea typeface="Poppins Bold"/>
                <a:cs typeface="Poppins Bold"/>
                <a:sym typeface="Poppins Bold"/>
              </a:rPr>
              <a:t>TALENT AS A SERVICE</a:t>
            </a:r>
          </a:p>
          <a:p>
            <a:pPr algn="ctr">
              <a:lnSpc>
                <a:spcPts val="8989"/>
              </a:lnSpc>
              <a:spcBef>
                <a:spcPct val="0"/>
              </a:spcBef>
            </a:pPr>
            <a:r>
              <a:rPr lang="en-US" sz="6421" b="1">
                <a:solidFill>
                  <a:srgbClr val="0B2E3B"/>
                </a:solidFill>
                <a:latin typeface="Poppins Bold"/>
                <a:ea typeface="Poppins Bold"/>
                <a:cs typeface="Poppins Bold"/>
                <a:sym typeface="Poppins Bold"/>
              </a:rPr>
              <a:t>(TAAS)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8820" y="6194516"/>
            <a:ext cx="9028878" cy="66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  <a:spcBef>
                <a:spcPct val="0"/>
              </a:spcBef>
            </a:pPr>
            <a:r>
              <a:rPr lang="en-US" sz="3675" b="1">
                <a:solidFill>
                  <a:srgbClr val="10B9AC"/>
                </a:solidFill>
                <a:latin typeface="Poppins Bold"/>
                <a:ea typeface="Poppins Bold"/>
                <a:cs typeface="Poppins Bold"/>
                <a:sym typeface="Poppins Bold"/>
              </a:rPr>
              <a:t>We don’t just hire talent – we build it.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79341" y="8500972"/>
            <a:ext cx="3954021" cy="44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4"/>
              </a:lnSpc>
              <a:spcBef>
                <a:spcPct val="0"/>
              </a:spcBef>
            </a:pPr>
            <a:r>
              <a:rPr lang="en-US" sz="2452" b="1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  <a:hlinkClick r:id="rId13" tooltip="https://coastalseven.com"/>
              </a:rPr>
              <a:t>www.coastalseven.com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5663567"/>
            <a:ext cx="18288000" cy="7246620"/>
          </a:xfrm>
          <a:custGeom>
            <a:avLst/>
            <a:gdLst/>
            <a:ahLst/>
            <a:cxnLst/>
            <a:rect l="l" t="t" r="r" b="b"/>
            <a:pathLst>
              <a:path w="18288000" h="7246620">
                <a:moveTo>
                  <a:pt x="18288000" y="0"/>
                </a:moveTo>
                <a:lnTo>
                  <a:pt x="0" y="0"/>
                </a:lnTo>
                <a:lnTo>
                  <a:pt x="0" y="7246620"/>
                </a:lnTo>
                <a:lnTo>
                  <a:pt x="18288000" y="724662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92689" y="9961353"/>
            <a:ext cx="18873377" cy="526044"/>
            <a:chOff x="0" y="0"/>
            <a:chExt cx="4970766" cy="138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0766" cy="138546"/>
            </a:xfrm>
            <a:custGeom>
              <a:avLst/>
              <a:gdLst/>
              <a:ahLst/>
              <a:cxnLst/>
              <a:rect l="l" t="t" r="r" b="b"/>
              <a:pathLst>
                <a:path w="4970766" h="138546">
                  <a:moveTo>
                    <a:pt x="0" y="0"/>
                  </a:moveTo>
                  <a:lnTo>
                    <a:pt x="4970766" y="0"/>
                  </a:lnTo>
                  <a:lnTo>
                    <a:pt x="4970766" y="138546"/>
                  </a:lnTo>
                  <a:lnTo>
                    <a:pt x="0" y="138546"/>
                  </a:lnTo>
                  <a:close/>
                </a:path>
              </a:pathLst>
            </a:custGeom>
            <a:solidFill>
              <a:srgbClr val="6FC7F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970766" cy="195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0274874" y="2492189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10826126" y="0"/>
                </a:moveTo>
                <a:lnTo>
                  <a:pt x="0" y="0"/>
                </a:lnTo>
                <a:lnTo>
                  <a:pt x="0" y="7794811"/>
                </a:lnTo>
                <a:lnTo>
                  <a:pt x="10826126" y="7794811"/>
                </a:lnTo>
                <a:lnTo>
                  <a:pt x="10826126" y="0"/>
                </a:lnTo>
                <a:close/>
              </a:path>
            </a:pathLst>
          </a:custGeom>
          <a:blipFill>
            <a:blip r:embed="rId5">
              <a:alphaModFix amt="6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5705752" y="-2000998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0" y="7794811"/>
                </a:moveTo>
                <a:lnTo>
                  <a:pt x="10826126" y="7794811"/>
                </a:lnTo>
                <a:lnTo>
                  <a:pt x="10826126" y="0"/>
                </a:lnTo>
                <a:lnTo>
                  <a:pt x="0" y="0"/>
                </a:lnTo>
                <a:lnTo>
                  <a:pt x="0" y="7794811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6248" y="3244884"/>
            <a:ext cx="5410851" cy="6072988"/>
            <a:chOff x="0" y="0"/>
            <a:chExt cx="1425080" cy="15994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5080" cy="1599470"/>
            </a:xfrm>
            <a:custGeom>
              <a:avLst/>
              <a:gdLst/>
              <a:ahLst/>
              <a:cxnLst/>
              <a:rect l="l" t="t" r="r" b="b"/>
              <a:pathLst>
                <a:path w="1425080" h="1599470">
                  <a:moveTo>
                    <a:pt x="71541" y="0"/>
                  </a:moveTo>
                  <a:lnTo>
                    <a:pt x="1353539" y="0"/>
                  </a:lnTo>
                  <a:cubicBezTo>
                    <a:pt x="1393050" y="0"/>
                    <a:pt x="1425080" y="32030"/>
                    <a:pt x="1425080" y="71541"/>
                  </a:cubicBezTo>
                  <a:lnTo>
                    <a:pt x="1425080" y="1527929"/>
                  </a:lnTo>
                  <a:cubicBezTo>
                    <a:pt x="1425080" y="1546903"/>
                    <a:pt x="1417543" y="1565100"/>
                    <a:pt x="1404126" y="1578516"/>
                  </a:cubicBezTo>
                  <a:cubicBezTo>
                    <a:pt x="1390710" y="1591933"/>
                    <a:pt x="1372513" y="1599470"/>
                    <a:pt x="1353539" y="1599470"/>
                  </a:cubicBezTo>
                  <a:lnTo>
                    <a:pt x="71541" y="1599470"/>
                  </a:lnTo>
                  <a:cubicBezTo>
                    <a:pt x="52567" y="1599470"/>
                    <a:pt x="34370" y="1591933"/>
                    <a:pt x="20954" y="1578516"/>
                  </a:cubicBezTo>
                  <a:cubicBezTo>
                    <a:pt x="7537" y="1565100"/>
                    <a:pt x="0" y="1546903"/>
                    <a:pt x="0" y="1527929"/>
                  </a:cubicBezTo>
                  <a:lnTo>
                    <a:pt x="0" y="71541"/>
                  </a:lnTo>
                  <a:cubicBezTo>
                    <a:pt x="0" y="52567"/>
                    <a:pt x="7537" y="34370"/>
                    <a:pt x="20954" y="20954"/>
                  </a:cubicBezTo>
                  <a:cubicBezTo>
                    <a:pt x="34370" y="7537"/>
                    <a:pt x="52567" y="0"/>
                    <a:pt x="7154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0B9AC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425080" cy="1666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95"/>
                </a:lnSpc>
              </a:pPr>
              <a:r>
                <a:rPr lang="en-US" sz="2853" b="1" u="sng">
                  <a:solidFill>
                    <a:srgbClr val="10B9AC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Talent Shortage</a:t>
              </a:r>
            </a:p>
            <a:p>
              <a:pPr algn="l">
                <a:lnSpc>
                  <a:spcPts val="3575"/>
                </a:lnSpc>
              </a:pPr>
              <a:r>
                <a:rPr lang="en-US" sz="255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•According to the</a:t>
              </a:r>
              <a:r>
                <a:rPr lang="en-US" sz="2553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World Economic Forum, 75%</a:t>
              </a:r>
              <a:r>
                <a:rPr lang="en-US" sz="255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of companies struggle to find qualified tech talent.</a:t>
              </a:r>
            </a:p>
            <a:p>
              <a:pPr algn="l">
                <a:lnSpc>
                  <a:spcPts val="3575"/>
                </a:lnSpc>
              </a:pPr>
              <a:endParaRPr lang="en-US" sz="255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l">
                <a:lnSpc>
                  <a:spcPts val="3575"/>
                </a:lnSpc>
              </a:pPr>
              <a:r>
                <a:rPr lang="en-US" sz="255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•A recent Gartner report shows that </a:t>
              </a:r>
              <a:r>
                <a:rPr lang="en-US" sz="2553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IT talent gaps hinder 64% of technology projects.</a:t>
              </a:r>
            </a:p>
            <a:p>
              <a:pPr algn="l">
                <a:lnSpc>
                  <a:spcPts val="3575"/>
                </a:lnSpc>
              </a:pPr>
              <a:endParaRPr lang="en-US" sz="2553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l">
                <a:lnSpc>
                  <a:spcPts val="3575"/>
                </a:lnSpc>
              </a:pPr>
              <a:r>
                <a:rPr lang="en-US" sz="255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•Only </a:t>
              </a:r>
              <a:r>
                <a:rPr lang="en-US" sz="2553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 in 4 engineering graduates</a:t>
              </a:r>
              <a:r>
                <a:rPr lang="en-US" sz="255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in India are considered employable in software roles (Aspiring Minds, 2023).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38574" y="3244884"/>
            <a:ext cx="5410851" cy="6072988"/>
            <a:chOff x="0" y="0"/>
            <a:chExt cx="1425080" cy="15994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25080" cy="1599470"/>
            </a:xfrm>
            <a:custGeom>
              <a:avLst/>
              <a:gdLst/>
              <a:ahLst/>
              <a:cxnLst/>
              <a:rect l="l" t="t" r="r" b="b"/>
              <a:pathLst>
                <a:path w="1425080" h="1599470">
                  <a:moveTo>
                    <a:pt x="71541" y="0"/>
                  </a:moveTo>
                  <a:lnTo>
                    <a:pt x="1353539" y="0"/>
                  </a:lnTo>
                  <a:cubicBezTo>
                    <a:pt x="1393050" y="0"/>
                    <a:pt x="1425080" y="32030"/>
                    <a:pt x="1425080" y="71541"/>
                  </a:cubicBezTo>
                  <a:lnTo>
                    <a:pt x="1425080" y="1527929"/>
                  </a:lnTo>
                  <a:cubicBezTo>
                    <a:pt x="1425080" y="1546903"/>
                    <a:pt x="1417543" y="1565100"/>
                    <a:pt x="1404126" y="1578516"/>
                  </a:cubicBezTo>
                  <a:cubicBezTo>
                    <a:pt x="1390710" y="1591933"/>
                    <a:pt x="1372513" y="1599470"/>
                    <a:pt x="1353539" y="1599470"/>
                  </a:cubicBezTo>
                  <a:lnTo>
                    <a:pt x="71541" y="1599470"/>
                  </a:lnTo>
                  <a:cubicBezTo>
                    <a:pt x="52567" y="1599470"/>
                    <a:pt x="34370" y="1591933"/>
                    <a:pt x="20954" y="1578516"/>
                  </a:cubicBezTo>
                  <a:cubicBezTo>
                    <a:pt x="7537" y="1565100"/>
                    <a:pt x="0" y="1546903"/>
                    <a:pt x="0" y="1527929"/>
                  </a:cubicBezTo>
                  <a:lnTo>
                    <a:pt x="0" y="71541"/>
                  </a:lnTo>
                  <a:cubicBezTo>
                    <a:pt x="0" y="52567"/>
                    <a:pt x="7537" y="34370"/>
                    <a:pt x="20954" y="20954"/>
                  </a:cubicBezTo>
                  <a:cubicBezTo>
                    <a:pt x="34370" y="7537"/>
                    <a:pt x="52567" y="0"/>
                    <a:pt x="7154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0B9AC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425080" cy="1666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95"/>
                </a:lnSpc>
              </a:pPr>
              <a:r>
                <a:rPr lang="en-US" sz="2853" b="1" u="sng" dirty="0">
                  <a:solidFill>
                    <a:srgbClr val="10B9AC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Traditional hiring is reactive</a:t>
              </a:r>
            </a:p>
            <a:p>
              <a:pPr algn="l">
                <a:lnSpc>
                  <a:spcPts val="3575"/>
                </a:lnSpc>
              </a:pPr>
              <a:r>
                <a:rPr lang="en-US" sz="2553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•</a:t>
              </a:r>
              <a:r>
                <a:rPr lang="en-US" sz="2553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Traditional hiring processes take 6–12 weeks </a:t>
              </a:r>
              <a:r>
                <a:rPr lang="en-US" sz="2553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to fill tech roles, delaying project timelines.</a:t>
              </a:r>
            </a:p>
            <a:p>
              <a:pPr algn="l">
                <a:lnSpc>
                  <a:spcPts val="3575"/>
                </a:lnSpc>
              </a:pPr>
              <a:endParaRPr lang="en-US" sz="255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l">
                <a:lnSpc>
                  <a:spcPts val="3575"/>
                </a:lnSpc>
              </a:pPr>
              <a:r>
                <a:rPr lang="en-US" sz="2553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•</a:t>
              </a:r>
              <a:r>
                <a:rPr lang="en-US" sz="2553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Reactive hiring results in higher attrition rates (~25%) </a:t>
              </a:r>
              <a:r>
                <a:rPr lang="en-US" sz="2553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due to poor role fit and lack of preparation.</a:t>
              </a:r>
            </a:p>
            <a:p>
              <a:pPr algn="l">
                <a:lnSpc>
                  <a:spcPts val="3575"/>
                </a:lnSpc>
              </a:pPr>
              <a:endParaRPr lang="en-US" sz="255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l">
                <a:lnSpc>
                  <a:spcPts val="3575"/>
                </a:lnSpc>
              </a:pPr>
              <a:r>
                <a:rPr lang="en-US" sz="2553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•TAAS creates pre-vetted, job-ready candidates, </a:t>
              </a:r>
              <a:r>
                <a:rPr lang="en-US" sz="2553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cutting hiring cycles by 50%.</a:t>
              </a:r>
            </a:p>
            <a:p>
              <a:pPr algn="l">
                <a:lnSpc>
                  <a:spcPts val="3575"/>
                </a:lnSpc>
              </a:pPr>
              <a:endParaRPr lang="en-US" sz="2553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20901" y="3244884"/>
            <a:ext cx="5410851" cy="6072988"/>
            <a:chOff x="0" y="0"/>
            <a:chExt cx="1425080" cy="15994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25080" cy="1599470"/>
            </a:xfrm>
            <a:custGeom>
              <a:avLst/>
              <a:gdLst/>
              <a:ahLst/>
              <a:cxnLst/>
              <a:rect l="l" t="t" r="r" b="b"/>
              <a:pathLst>
                <a:path w="1425080" h="1599470">
                  <a:moveTo>
                    <a:pt x="71541" y="0"/>
                  </a:moveTo>
                  <a:lnTo>
                    <a:pt x="1353539" y="0"/>
                  </a:lnTo>
                  <a:cubicBezTo>
                    <a:pt x="1393050" y="0"/>
                    <a:pt x="1425080" y="32030"/>
                    <a:pt x="1425080" y="71541"/>
                  </a:cubicBezTo>
                  <a:lnTo>
                    <a:pt x="1425080" y="1527929"/>
                  </a:lnTo>
                  <a:cubicBezTo>
                    <a:pt x="1425080" y="1546903"/>
                    <a:pt x="1417543" y="1565100"/>
                    <a:pt x="1404126" y="1578516"/>
                  </a:cubicBezTo>
                  <a:cubicBezTo>
                    <a:pt x="1390710" y="1591933"/>
                    <a:pt x="1372513" y="1599470"/>
                    <a:pt x="1353539" y="1599470"/>
                  </a:cubicBezTo>
                  <a:lnTo>
                    <a:pt x="71541" y="1599470"/>
                  </a:lnTo>
                  <a:cubicBezTo>
                    <a:pt x="52567" y="1599470"/>
                    <a:pt x="34370" y="1591933"/>
                    <a:pt x="20954" y="1578516"/>
                  </a:cubicBezTo>
                  <a:cubicBezTo>
                    <a:pt x="7537" y="1565100"/>
                    <a:pt x="0" y="1546903"/>
                    <a:pt x="0" y="1527929"/>
                  </a:cubicBezTo>
                  <a:lnTo>
                    <a:pt x="0" y="71541"/>
                  </a:lnTo>
                  <a:cubicBezTo>
                    <a:pt x="0" y="52567"/>
                    <a:pt x="7537" y="34370"/>
                    <a:pt x="20954" y="20954"/>
                  </a:cubicBezTo>
                  <a:cubicBezTo>
                    <a:pt x="34370" y="7537"/>
                    <a:pt x="52567" y="0"/>
                    <a:pt x="7154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ABE2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425080" cy="1666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95"/>
                </a:lnSpc>
              </a:pPr>
              <a:r>
                <a:rPr lang="en-US" sz="2853" b="1" u="sng">
                  <a:solidFill>
                    <a:srgbClr val="10B9AC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Upskilling young engineers</a:t>
              </a:r>
            </a:p>
            <a:p>
              <a:pPr algn="l">
                <a:lnSpc>
                  <a:spcPts val="3575"/>
                </a:lnSpc>
              </a:pPr>
              <a:r>
                <a:rPr lang="en-US" sz="255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•Continuous learning pipelines </a:t>
              </a:r>
              <a:r>
                <a:rPr lang="en-US" sz="2553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reduce external hiring dependency by 40%.</a:t>
              </a:r>
            </a:p>
            <a:p>
              <a:pPr algn="l">
                <a:lnSpc>
                  <a:spcPts val="3575"/>
                </a:lnSpc>
              </a:pPr>
              <a:endParaRPr lang="en-US" sz="2553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l">
                <a:lnSpc>
                  <a:spcPts val="3575"/>
                </a:lnSpc>
              </a:pPr>
              <a:r>
                <a:rPr lang="en-US" sz="255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•Companies with structured internship-to-hire programs have </a:t>
              </a:r>
              <a:r>
                <a:rPr lang="en-US" sz="2553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higher retention rates (~80%).</a:t>
              </a:r>
            </a:p>
            <a:p>
              <a:pPr algn="l">
                <a:lnSpc>
                  <a:spcPts val="3575"/>
                </a:lnSpc>
              </a:pPr>
              <a:endParaRPr lang="en-US" sz="2553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l">
                <a:lnSpc>
                  <a:spcPts val="3575"/>
                </a:lnSpc>
              </a:pPr>
              <a:r>
                <a:rPr lang="en-US" sz="255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•</a:t>
              </a:r>
              <a:r>
                <a:rPr lang="en-US" sz="2553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Upskilled hires reach full productivity 30–50%</a:t>
              </a:r>
              <a:r>
                <a:rPr lang="en-US" sz="255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faster than direct hires.</a:t>
              </a:r>
            </a:p>
            <a:p>
              <a:pPr algn="l">
                <a:lnSpc>
                  <a:spcPts val="3575"/>
                </a:lnSpc>
              </a:pPr>
              <a:endParaRPr lang="en-US" sz="255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71138" y="1275625"/>
            <a:ext cx="8993876" cy="107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0"/>
              </a:lnSpc>
              <a:spcBef>
                <a:spcPct val="0"/>
              </a:spcBef>
            </a:pPr>
            <a:r>
              <a:rPr lang="en-US" sz="5900" b="1">
                <a:solidFill>
                  <a:srgbClr val="0B2E3B"/>
                </a:solidFill>
                <a:latin typeface="Poppins Bold"/>
                <a:ea typeface="Poppins Bold"/>
                <a:cs typeface="Poppins Bold"/>
                <a:sym typeface="Poppins Bold"/>
              </a:rPr>
              <a:t>WHY TAAS?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188543" y="5388221"/>
            <a:ext cx="134093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4813852" y="5098746"/>
            <a:ext cx="1053969" cy="578950"/>
            <a:chOff x="0" y="0"/>
            <a:chExt cx="1479689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79689" cy="812800"/>
            </a:xfrm>
            <a:custGeom>
              <a:avLst/>
              <a:gdLst/>
              <a:ahLst/>
              <a:cxnLst/>
              <a:rect l="l" t="t" r="r" b="b"/>
              <a:pathLst>
                <a:path w="1479689" h="812800">
                  <a:moveTo>
                    <a:pt x="0" y="0"/>
                  </a:moveTo>
                  <a:lnTo>
                    <a:pt x="1479689" y="0"/>
                  </a:lnTo>
                  <a:lnTo>
                    <a:pt x="147968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0B9AC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479689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31173" y="5267798"/>
            <a:ext cx="438455" cy="240845"/>
            <a:chOff x="0" y="0"/>
            <a:chExt cx="807209" cy="4434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7209" cy="443403"/>
            </a:xfrm>
            <a:custGeom>
              <a:avLst/>
              <a:gdLst/>
              <a:ahLst/>
              <a:cxnLst/>
              <a:rect l="l" t="t" r="r" b="b"/>
              <a:pathLst>
                <a:path w="807209" h="443403">
                  <a:moveTo>
                    <a:pt x="0" y="0"/>
                  </a:moveTo>
                  <a:lnTo>
                    <a:pt x="807209" y="0"/>
                  </a:lnTo>
                  <a:lnTo>
                    <a:pt x="807209" y="443403"/>
                  </a:lnTo>
                  <a:lnTo>
                    <a:pt x="0" y="443403"/>
                  </a:lnTo>
                  <a:close/>
                </a:path>
              </a:pathLst>
            </a:custGeom>
            <a:solidFill>
              <a:srgbClr val="61A5C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07209" cy="500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4484806" y="3977059"/>
            <a:ext cx="4471623" cy="2822323"/>
            <a:chOff x="0" y="0"/>
            <a:chExt cx="812800" cy="513009"/>
          </a:xfrm>
        </p:grpSpPr>
        <p:sp>
          <p:nvSpPr>
            <p:cNvPr id="11" name="Freeform 11"/>
            <p:cNvSpPr/>
            <p:nvPr/>
          </p:nvSpPr>
          <p:spPr>
            <a:xfrm>
              <a:off x="18432" y="18419"/>
              <a:ext cx="775936" cy="494590"/>
            </a:xfrm>
            <a:custGeom>
              <a:avLst/>
              <a:gdLst/>
              <a:ahLst/>
              <a:cxnLst/>
              <a:rect l="l" t="t" r="r" b="b"/>
              <a:pathLst>
                <a:path w="775936" h="494590">
                  <a:moveTo>
                    <a:pt x="411620" y="11437"/>
                  </a:moveTo>
                  <a:lnTo>
                    <a:pt x="770716" y="464734"/>
                  </a:lnTo>
                  <a:cubicBezTo>
                    <a:pt x="775103" y="470271"/>
                    <a:pt x="775936" y="477830"/>
                    <a:pt x="772860" y="484190"/>
                  </a:cubicBezTo>
                  <a:cubicBezTo>
                    <a:pt x="769785" y="490550"/>
                    <a:pt x="763343" y="494590"/>
                    <a:pt x="756278" y="494590"/>
                  </a:cubicBezTo>
                  <a:lnTo>
                    <a:pt x="19658" y="494590"/>
                  </a:lnTo>
                  <a:cubicBezTo>
                    <a:pt x="12593" y="494590"/>
                    <a:pt x="6151" y="490550"/>
                    <a:pt x="3076" y="484190"/>
                  </a:cubicBezTo>
                  <a:cubicBezTo>
                    <a:pt x="0" y="477830"/>
                    <a:pt x="833" y="470271"/>
                    <a:pt x="5220" y="464734"/>
                  </a:cubicBezTo>
                  <a:lnTo>
                    <a:pt x="364316" y="11437"/>
                  </a:lnTo>
                  <a:cubicBezTo>
                    <a:pt x="370039" y="4213"/>
                    <a:pt x="378751" y="0"/>
                    <a:pt x="387968" y="0"/>
                  </a:cubicBezTo>
                  <a:cubicBezTo>
                    <a:pt x="397185" y="0"/>
                    <a:pt x="405897" y="4213"/>
                    <a:pt x="411620" y="11437"/>
                  </a:cubicBezTo>
                  <a:close/>
                </a:path>
              </a:pathLst>
            </a:custGeom>
            <a:solidFill>
              <a:srgbClr val="10B9A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181033"/>
              <a:ext cx="558800" cy="295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80385" y="4780469"/>
            <a:ext cx="1247045" cy="1247045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17172" y="0"/>
              <a:ext cx="379401" cy="406400"/>
            </a:xfrm>
            <a:custGeom>
              <a:avLst/>
              <a:gdLst/>
              <a:ahLst/>
              <a:cxnLst/>
              <a:rect l="l" t="t" r="r" b="b"/>
              <a:pathLst>
                <a:path w="379401" h="406400">
                  <a:moveTo>
                    <a:pt x="13869" y="0"/>
                  </a:moveTo>
                  <a:lnTo>
                    <a:pt x="154987" y="0"/>
                  </a:lnTo>
                  <a:cubicBezTo>
                    <a:pt x="174862" y="0"/>
                    <a:pt x="193923" y="7895"/>
                    <a:pt x="207977" y="21949"/>
                  </a:cubicBezTo>
                  <a:lnTo>
                    <a:pt x="367279" y="181251"/>
                  </a:lnTo>
                  <a:cubicBezTo>
                    <a:pt x="379401" y="193373"/>
                    <a:pt x="379401" y="213027"/>
                    <a:pt x="367279" y="225149"/>
                  </a:cubicBezTo>
                  <a:lnTo>
                    <a:pt x="207977" y="384451"/>
                  </a:lnTo>
                  <a:cubicBezTo>
                    <a:pt x="193923" y="398505"/>
                    <a:pt x="174862" y="406400"/>
                    <a:pt x="154987" y="406400"/>
                  </a:cubicBezTo>
                  <a:lnTo>
                    <a:pt x="13869" y="406400"/>
                  </a:lnTo>
                  <a:cubicBezTo>
                    <a:pt x="8669" y="406400"/>
                    <a:pt x="3980" y="403267"/>
                    <a:pt x="1990" y="398463"/>
                  </a:cubicBezTo>
                  <a:cubicBezTo>
                    <a:pt x="0" y="393658"/>
                    <a:pt x="1100" y="388128"/>
                    <a:pt x="4777" y="384451"/>
                  </a:cubicBezTo>
                  <a:lnTo>
                    <a:pt x="164079" y="225149"/>
                  </a:lnTo>
                  <a:cubicBezTo>
                    <a:pt x="176201" y="213027"/>
                    <a:pt x="176201" y="193373"/>
                    <a:pt x="164079" y="181251"/>
                  </a:cubicBezTo>
                  <a:lnTo>
                    <a:pt x="4777" y="21949"/>
                  </a:lnTo>
                  <a:cubicBezTo>
                    <a:pt x="1100" y="18272"/>
                    <a:pt x="0" y="12742"/>
                    <a:pt x="1990" y="7937"/>
                  </a:cubicBezTo>
                  <a:cubicBezTo>
                    <a:pt x="3980" y="3133"/>
                    <a:pt x="8669" y="0"/>
                    <a:pt x="13869" y="0"/>
                  </a:cubicBezTo>
                  <a:close/>
                </a:path>
              </a:pathLst>
            </a:custGeom>
            <a:solidFill>
              <a:srgbClr val="61A5C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6269541" y="1822199"/>
            <a:ext cx="2246297" cy="35634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4857908" y="1832724"/>
            <a:ext cx="143268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>
            <a:off x="6269546" y="5385623"/>
            <a:ext cx="2246292" cy="35572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4857908" y="8932300"/>
            <a:ext cx="143268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2062647" y="1822199"/>
            <a:ext cx="2246297" cy="35634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1037165" y="1832724"/>
            <a:ext cx="10465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>
            <a:off x="12062652" y="5385623"/>
            <a:ext cx="2246292" cy="35572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1037170" y="8932300"/>
            <a:ext cx="10465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3578376" y="1028700"/>
            <a:ext cx="1934404" cy="1934404"/>
          </a:xfrm>
          <a:custGeom>
            <a:avLst/>
            <a:gdLst/>
            <a:ahLst/>
            <a:cxnLst/>
            <a:rect l="l" t="t" r="r" b="b"/>
            <a:pathLst>
              <a:path w="1934404" h="1934404">
                <a:moveTo>
                  <a:pt x="0" y="0"/>
                </a:moveTo>
                <a:lnTo>
                  <a:pt x="1934404" y="0"/>
                </a:lnTo>
                <a:lnTo>
                  <a:pt x="1934404" y="1934404"/>
                </a:lnTo>
                <a:lnTo>
                  <a:pt x="0" y="1934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5" name="Group 25"/>
          <p:cNvGrpSpPr/>
          <p:nvPr/>
        </p:nvGrpSpPr>
        <p:grpSpPr>
          <a:xfrm>
            <a:off x="3578376" y="1028700"/>
            <a:ext cx="1586999" cy="158699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2A4A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9630452" y="1028700"/>
            <a:ext cx="1934404" cy="1934404"/>
          </a:xfrm>
          <a:custGeom>
            <a:avLst/>
            <a:gdLst/>
            <a:ahLst/>
            <a:cxnLst/>
            <a:rect l="l" t="t" r="r" b="b"/>
            <a:pathLst>
              <a:path w="1934404" h="1934404">
                <a:moveTo>
                  <a:pt x="0" y="0"/>
                </a:moveTo>
                <a:lnTo>
                  <a:pt x="1934405" y="0"/>
                </a:lnTo>
                <a:lnTo>
                  <a:pt x="1934405" y="1934404"/>
                </a:lnTo>
                <a:lnTo>
                  <a:pt x="0" y="1934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9" name="Group 29"/>
          <p:cNvGrpSpPr/>
          <p:nvPr/>
        </p:nvGrpSpPr>
        <p:grpSpPr>
          <a:xfrm>
            <a:off x="9630452" y="1028700"/>
            <a:ext cx="1586999" cy="158699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97C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9630452" y="8160743"/>
            <a:ext cx="1934404" cy="1934404"/>
          </a:xfrm>
          <a:custGeom>
            <a:avLst/>
            <a:gdLst/>
            <a:ahLst/>
            <a:cxnLst/>
            <a:rect l="l" t="t" r="r" b="b"/>
            <a:pathLst>
              <a:path w="1934404" h="1934404">
                <a:moveTo>
                  <a:pt x="0" y="0"/>
                </a:moveTo>
                <a:lnTo>
                  <a:pt x="1934405" y="0"/>
                </a:lnTo>
                <a:lnTo>
                  <a:pt x="1934405" y="1934404"/>
                </a:lnTo>
                <a:lnTo>
                  <a:pt x="0" y="1934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3" name="Group 33"/>
          <p:cNvGrpSpPr/>
          <p:nvPr/>
        </p:nvGrpSpPr>
        <p:grpSpPr>
          <a:xfrm>
            <a:off x="9630452" y="8160743"/>
            <a:ext cx="1586999" cy="1586999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F8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3578376" y="8160743"/>
            <a:ext cx="1934404" cy="1934404"/>
          </a:xfrm>
          <a:custGeom>
            <a:avLst/>
            <a:gdLst/>
            <a:ahLst/>
            <a:cxnLst/>
            <a:rect l="l" t="t" r="r" b="b"/>
            <a:pathLst>
              <a:path w="1934404" h="1934404">
                <a:moveTo>
                  <a:pt x="0" y="0"/>
                </a:moveTo>
                <a:lnTo>
                  <a:pt x="1934404" y="0"/>
                </a:lnTo>
                <a:lnTo>
                  <a:pt x="1934404" y="1934404"/>
                </a:lnTo>
                <a:lnTo>
                  <a:pt x="0" y="1934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7" name="Group 37"/>
          <p:cNvGrpSpPr/>
          <p:nvPr/>
        </p:nvGrpSpPr>
        <p:grpSpPr>
          <a:xfrm>
            <a:off x="3578376" y="8160743"/>
            <a:ext cx="1586999" cy="1586999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189090" y="5167475"/>
            <a:ext cx="441492" cy="441492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9A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035576" y="5167475"/>
            <a:ext cx="441492" cy="441492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9A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15239338" y="4877018"/>
            <a:ext cx="1128727" cy="1053949"/>
          </a:xfrm>
          <a:custGeom>
            <a:avLst/>
            <a:gdLst/>
            <a:ahLst/>
            <a:cxnLst/>
            <a:rect l="l" t="t" r="r" b="b"/>
            <a:pathLst>
              <a:path w="1128727" h="1053949">
                <a:moveTo>
                  <a:pt x="0" y="0"/>
                </a:moveTo>
                <a:lnTo>
                  <a:pt x="1128727" y="0"/>
                </a:lnTo>
                <a:lnTo>
                  <a:pt x="1128727" y="1053948"/>
                </a:lnTo>
                <a:lnTo>
                  <a:pt x="0" y="1053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6966417" y="3093778"/>
            <a:ext cx="384361" cy="384361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2A4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966417" y="7350925"/>
            <a:ext cx="384361" cy="384361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A63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789666" y="3093778"/>
            <a:ext cx="384361" cy="384361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97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789666" y="7350925"/>
            <a:ext cx="384361" cy="384361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F8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-1063599" y="-661728"/>
            <a:ext cx="1744958" cy="1690428"/>
          </a:xfrm>
          <a:custGeom>
            <a:avLst/>
            <a:gdLst/>
            <a:ahLst/>
            <a:cxnLst/>
            <a:rect l="l" t="t" r="r" b="b"/>
            <a:pathLst>
              <a:path w="1744958" h="1690428">
                <a:moveTo>
                  <a:pt x="0" y="0"/>
                </a:moveTo>
                <a:lnTo>
                  <a:pt x="1744958" y="0"/>
                </a:lnTo>
                <a:lnTo>
                  <a:pt x="1744958" y="1690428"/>
                </a:lnTo>
                <a:lnTo>
                  <a:pt x="0" y="16904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0" name="Freeform 60"/>
          <p:cNvSpPr/>
          <p:nvPr/>
        </p:nvSpPr>
        <p:spPr>
          <a:xfrm>
            <a:off x="17259300" y="9286274"/>
            <a:ext cx="1744958" cy="1690428"/>
          </a:xfrm>
          <a:custGeom>
            <a:avLst/>
            <a:gdLst/>
            <a:ahLst/>
            <a:cxnLst/>
            <a:rect l="l" t="t" r="r" b="b"/>
            <a:pathLst>
              <a:path w="1744958" h="1690428">
                <a:moveTo>
                  <a:pt x="0" y="0"/>
                </a:moveTo>
                <a:lnTo>
                  <a:pt x="1744958" y="0"/>
                </a:lnTo>
                <a:lnTo>
                  <a:pt x="1744958" y="1690428"/>
                </a:lnTo>
                <a:lnTo>
                  <a:pt x="0" y="16904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1" name="Freeform 61"/>
          <p:cNvSpPr/>
          <p:nvPr/>
        </p:nvSpPr>
        <p:spPr>
          <a:xfrm rot="2311855">
            <a:off x="16991207" y="-606068"/>
            <a:ext cx="1427611" cy="1606313"/>
          </a:xfrm>
          <a:custGeom>
            <a:avLst/>
            <a:gdLst/>
            <a:ahLst/>
            <a:cxnLst/>
            <a:rect l="l" t="t" r="r" b="b"/>
            <a:pathLst>
              <a:path w="1427611" h="1606313">
                <a:moveTo>
                  <a:pt x="0" y="0"/>
                </a:moveTo>
                <a:lnTo>
                  <a:pt x="1427611" y="0"/>
                </a:lnTo>
                <a:lnTo>
                  <a:pt x="1427611" y="1606313"/>
                </a:lnTo>
                <a:lnTo>
                  <a:pt x="0" y="16063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2" name="Freeform 62"/>
          <p:cNvSpPr/>
          <p:nvPr/>
        </p:nvSpPr>
        <p:spPr>
          <a:xfrm rot="-7382422">
            <a:off x="-718370" y="9372379"/>
            <a:ext cx="1856116" cy="1830594"/>
          </a:xfrm>
          <a:custGeom>
            <a:avLst/>
            <a:gdLst/>
            <a:ahLst/>
            <a:cxnLst/>
            <a:rect l="l" t="t" r="r" b="b"/>
            <a:pathLst>
              <a:path w="1856116" h="1830594">
                <a:moveTo>
                  <a:pt x="0" y="0"/>
                </a:moveTo>
                <a:lnTo>
                  <a:pt x="1856115" y="0"/>
                </a:lnTo>
                <a:lnTo>
                  <a:pt x="1856115" y="1830594"/>
                </a:lnTo>
                <a:lnTo>
                  <a:pt x="0" y="1830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3" name="Freeform 63"/>
          <p:cNvSpPr/>
          <p:nvPr/>
        </p:nvSpPr>
        <p:spPr>
          <a:xfrm>
            <a:off x="3823398" y="8343976"/>
            <a:ext cx="1096955" cy="1220534"/>
          </a:xfrm>
          <a:custGeom>
            <a:avLst/>
            <a:gdLst/>
            <a:ahLst/>
            <a:cxnLst/>
            <a:rect l="l" t="t" r="r" b="b"/>
            <a:pathLst>
              <a:path w="1096955" h="1220534">
                <a:moveTo>
                  <a:pt x="0" y="0"/>
                </a:moveTo>
                <a:lnTo>
                  <a:pt x="1096955" y="0"/>
                </a:lnTo>
                <a:lnTo>
                  <a:pt x="1096955" y="1220534"/>
                </a:lnTo>
                <a:lnTo>
                  <a:pt x="0" y="12205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3851757" y="1303769"/>
            <a:ext cx="1068596" cy="1057910"/>
          </a:xfrm>
          <a:custGeom>
            <a:avLst/>
            <a:gdLst/>
            <a:ahLst/>
            <a:cxnLst/>
            <a:rect l="l" t="t" r="r" b="b"/>
            <a:pathLst>
              <a:path w="1068596" h="1057910">
                <a:moveTo>
                  <a:pt x="0" y="0"/>
                </a:moveTo>
                <a:lnTo>
                  <a:pt x="1068596" y="0"/>
                </a:lnTo>
                <a:lnTo>
                  <a:pt x="1068596" y="1057910"/>
                </a:lnTo>
                <a:lnTo>
                  <a:pt x="0" y="10579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9917919" y="1303769"/>
            <a:ext cx="1054009" cy="997356"/>
          </a:xfrm>
          <a:custGeom>
            <a:avLst/>
            <a:gdLst/>
            <a:ahLst/>
            <a:cxnLst/>
            <a:rect l="l" t="t" r="r" b="b"/>
            <a:pathLst>
              <a:path w="1054009" h="997356">
                <a:moveTo>
                  <a:pt x="0" y="0"/>
                </a:moveTo>
                <a:lnTo>
                  <a:pt x="1054009" y="0"/>
                </a:lnTo>
                <a:lnTo>
                  <a:pt x="1054009" y="997356"/>
                </a:lnTo>
                <a:lnTo>
                  <a:pt x="0" y="9973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9900087" y="8428543"/>
            <a:ext cx="1047729" cy="983555"/>
          </a:xfrm>
          <a:custGeom>
            <a:avLst/>
            <a:gdLst/>
            <a:ahLst/>
            <a:cxnLst/>
            <a:rect l="l" t="t" r="r" b="b"/>
            <a:pathLst>
              <a:path w="1047729" h="983555">
                <a:moveTo>
                  <a:pt x="0" y="0"/>
                </a:moveTo>
                <a:lnTo>
                  <a:pt x="1047729" y="0"/>
                </a:lnTo>
                <a:lnTo>
                  <a:pt x="1047729" y="983556"/>
                </a:lnTo>
                <a:lnTo>
                  <a:pt x="0" y="98355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6115638" y="4190999"/>
            <a:ext cx="1767952" cy="1630936"/>
          </a:xfrm>
          <a:custGeom>
            <a:avLst/>
            <a:gdLst/>
            <a:ahLst/>
            <a:cxnLst/>
            <a:rect l="l" t="t" r="r" b="b"/>
            <a:pathLst>
              <a:path w="1767952" h="1630936">
                <a:moveTo>
                  <a:pt x="0" y="0"/>
                </a:moveTo>
                <a:lnTo>
                  <a:pt x="1767953" y="0"/>
                </a:lnTo>
                <a:lnTo>
                  <a:pt x="1767953" y="1630936"/>
                </a:lnTo>
                <a:lnTo>
                  <a:pt x="0" y="163093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68" name="TextBox 68"/>
          <p:cNvSpPr txBox="1"/>
          <p:nvPr/>
        </p:nvSpPr>
        <p:spPr>
          <a:xfrm>
            <a:off x="7741790" y="2619316"/>
            <a:ext cx="5465111" cy="300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2424" b="1">
                <a:solidFill>
                  <a:srgbClr val="F2F2F2"/>
                </a:solidFill>
                <a:latin typeface="Roboto Bold"/>
                <a:ea typeface="Roboto Bold"/>
                <a:cs typeface="Roboto Bold"/>
                <a:sym typeface="Roboto Bold"/>
              </a:rPr>
              <a:t>Building Great Talent</a:t>
            </a:r>
          </a:p>
          <a:p>
            <a:pPr algn="ctr">
              <a:lnSpc>
                <a:spcPts val="3393"/>
              </a:lnSpc>
              <a:spcBef>
                <a:spcPct val="0"/>
              </a:spcBef>
            </a:pPr>
            <a:r>
              <a:rPr lang="en-US" sz="2424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We believe talent is built, not bought. Through the Knowledge Factory, we shape technically sound, business-aware, and collaborative engineers who thrive in dynamic environments.</a:t>
            </a:r>
          </a:p>
          <a:p>
            <a:pPr algn="ctr">
              <a:lnSpc>
                <a:spcPts val="3393"/>
              </a:lnSpc>
              <a:spcBef>
                <a:spcPct val="0"/>
              </a:spcBef>
            </a:pPr>
            <a:endParaRPr lang="en-US" sz="2424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9" name="Group 69"/>
          <p:cNvGrpSpPr/>
          <p:nvPr/>
        </p:nvGrpSpPr>
        <p:grpSpPr>
          <a:xfrm>
            <a:off x="16655831" y="4110681"/>
            <a:ext cx="462518" cy="440837"/>
            <a:chOff x="0" y="0"/>
            <a:chExt cx="812800" cy="7747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228600" y="209550"/>
              <a:ext cx="355600" cy="400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5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3474346" y="1198994"/>
            <a:ext cx="4146836" cy="85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3"/>
              </a:lnSpc>
            </a:pPr>
            <a:r>
              <a:rPr lang="en-US" sz="4945" b="1">
                <a:solidFill>
                  <a:srgbClr val="0B2E3B"/>
                </a:solidFill>
                <a:latin typeface="Roboto Bold"/>
                <a:ea typeface="Roboto Bold"/>
                <a:cs typeface="Roboto Bold"/>
                <a:sym typeface="Roboto Bold"/>
              </a:rPr>
              <a:t>OUR VISION ?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580385" y="2796179"/>
            <a:ext cx="5465111" cy="257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  <a:spcBef>
                <a:spcPct val="0"/>
              </a:spcBef>
            </a:pPr>
            <a:r>
              <a:rPr lang="en-US" sz="2424" b="1">
                <a:solidFill>
                  <a:srgbClr val="F2F2F2"/>
                </a:solidFill>
                <a:latin typeface="Roboto Bold"/>
                <a:ea typeface="Roboto Bold"/>
                <a:cs typeface="Roboto Bold"/>
                <a:sym typeface="Roboto Bold"/>
              </a:rPr>
              <a:t>Building Great Teams</a:t>
            </a:r>
          </a:p>
          <a:p>
            <a:pPr algn="ctr">
              <a:lnSpc>
                <a:spcPts val="3393"/>
              </a:lnSpc>
              <a:spcBef>
                <a:spcPct val="0"/>
              </a:spcBef>
            </a:pPr>
            <a:r>
              <a:rPr lang="en-US" sz="2424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We are not just creating individual contributors but assembling high-performance, cross-functional teams ready to solve real-world problems from Day 1.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653499" y="5110325"/>
            <a:ext cx="5465111" cy="343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endParaRPr/>
          </a:p>
          <a:p>
            <a:pPr algn="ctr">
              <a:lnSpc>
                <a:spcPts val="3393"/>
              </a:lnSpc>
            </a:pPr>
            <a:r>
              <a:rPr lang="en-US" sz="2424" b="1">
                <a:solidFill>
                  <a:srgbClr val="F2F2F2"/>
                </a:solidFill>
                <a:latin typeface="Roboto Bold"/>
                <a:ea typeface="Roboto Bold"/>
                <a:cs typeface="Roboto Bold"/>
                <a:sym typeface="Roboto Bold"/>
              </a:rPr>
              <a:t>Building Great Culture</a:t>
            </a:r>
          </a:p>
          <a:p>
            <a:pPr algn="ctr">
              <a:lnSpc>
                <a:spcPts val="3393"/>
              </a:lnSpc>
              <a:spcBef>
                <a:spcPct val="0"/>
              </a:spcBef>
            </a:pPr>
            <a:r>
              <a:rPr lang="en-US" sz="2424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Mentorship, continuous learning, accountability, and innovation are at the heart of our culture. The Knowledge Factory embeds these values into every engineer we grow.</a:t>
            </a:r>
          </a:p>
          <a:p>
            <a:pPr algn="ctr">
              <a:lnSpc>
                <a:spcPts val="3393"/>
              </a:lnSpc>
              <a:spcBef>
                <a:spcPct val="0"/>
              </a:spcBef>
            </a:pPr>
            <a:endParaRPr lang="en-US" sz="2424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7741790" y="5041596"/>
            <a:ext cx="5465111" cy="343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endParaRPr/>
          </a:p>
          <a:p>
            <a:pPr algn="ctr">
              <a:lnSpc>
                <a:spcPts val="3393"/>
              </a:lnSpc>
            </a:pPr>
            <a:r>
              <a:rPr lang="en-US" sz="2424" b="1">
                <a:solidFill>
                  <a:srgbClr val="F2F2F2"/>
                </a:solidFill>
                <a:latin typeface="Roboto Bold"/>
                <a:ea typeface="Roboto Bold"/>
                <a:cs typeface="Roboto Bold"/>
                <a:sym typeface="Roboto Bold"/>
              </a:rPr>
              <a:t>Sustainable Impact</a:t>
            </a:r>
          </a:p>
          <a:p>
            <a:pPr algn="ctr">
              <a:lnSpc>
                <a:spcPts val="3393"/>
              </a:lnSpc>
              <a:spcBef>
                <a:spcPct val="0"/>
              </a:spcBef>
            </a:pPr>
            <a:r>
              <a:rPr lang="en-US" sz="2424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Our mission is to create a self-sustaining talent ecosystem that fuels Coastal Seven’s growth and helps us stay ahead of the industry’s evolving needs.</a:t>
            </a:r>
          </a:p>
          <a:p>
            <a:pPr algn="ctr">
              <a:lnSpc>
                <a:spcPts val="3393"/>
              </a:lnSpc>
              <a:spcBef>
                <a:spcPct val="0"/>
              </a:spcBef>
            </a:pPr>
            <a:endParaRPr lang="en-US" sz="2424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5705752" y="-2000998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0" y="7794811"/>
                </a:moveTo>
                <a:lnTo>
                  <a:pt x="10826126" y="7794811"/>
                </a:lnTo>
                <a:lnTo>
                  <a:pt x="10826126" y="0"/>
                </a:lnTo>
                <a:lnTo>
                  <a:pt x="0" y="0"/>
                </a:lnTo>
                <a:lnTo>
                  <a:pt x="0" y="779481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874937" y="-2000998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10826126" y="7794811"/>
                </a:moveTo>
                <a:lnTo>
                  <a:pt x="0" y="7794811"/>
                </a:lnTo>
                <a:lnTo>
                  <a:pt x="0" y="0"/>
                </a:lnTo>
                <a:lnTo>
                  <a:pt x="10826126" y="0"/>
                </a:lnTo>
                <a:lnTo>
                  <a:pt x="10826126" y="779481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195702" y="2948314"/>
            <a:ext cx="734888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flipH="1">
            <a:off x="0" y="5634990"/>
            <a:ext cx="18288000" cy="7246620"/>
          </a:xfrm>
          <a:custGeom>
            <a:avLst/>
            <a:gdLst/>
            <a:ahLst/>
            <a:cxnLst/>
            <a:rect l="l" t="t" r="r" b="b"/>
            <a:pathLst>
              <a:path w="18288000" h="7246620">
                <a:moveTo>
                  <a:pt x="18288000" y="0"/>
                </a:moveTo>
                <a:lnTo>
                  <a:pt x="0" y="0"/>
                </a:lnTo>
                <a:lnTo>
                  <a:pt x="0" y="7246620"/>
                </a:lnTo>
                <a:lnTo>
                  <a:pt x="18288000" y="724662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92689" y="9961353"/>
            <a:ext cx="18873377" cy="526044"/>
            <a:chOff x="0" y="0"/>
            <a:chExt cx="4970766" cy="1385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70766" cy="138546"/>
            </a:xfrm>
            <a:custGeom>
              <a:avLst/>
              <a:gdLst/>
              <a:ahLst/>
              <a:cxnLst/>
              <a:rect l="l" t="t" r="r" b="b"/>
              <a:pathLst>
                <a:path w="4970766" h="138546">
                  <a:moveTo>
                    <a:pt x="0" y="0"/>
                  </a:moveTo>
                  <a:lnTo>
                    <a:pt x="4970766" y="0"/>
                  </a:lnTo>
                  <a:lnTo>
                    <a:pt x="4970766" y="138546"/>
                  </a:lnTo>
                  <a:lnTo>
                    <a:pt x="0" y="138546"/>
                  </a:lnTo>
                  <a:close/>
                </a:path>
              </a:pathLst>
            </a:custGeom>
            <a:solidFill>
              <a:srgbClr val="6FC7F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970766" cy="195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40181" y="3560020"/>
            <a:ext cx="11491831" cy="503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004" lvl="1" indent="-384502" algn="just">
              <a:lnSpc>
                <a:spcPts val="4986"/>
              </a:lnSpc>
              <a:buAutoNum type="arabicPeriod"/>
            </a:pPr>
            <a:r>
              <a:rPr lang="en-US" sz="3561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Hire for expertise that complements team’s existing skillset.</a:t>
            </a:r>
          </a:p>
          <a:p>
            <a:pPr marL="769004" lvl="1" indent="-384502" algn="just">
              <a:lnSpc>
                <a:spcPts val="4986"/>
              </a:lnSpc>
              <a:buAutoNum type="arabicPeriod"/>
            </a:pPr>
            <a:r>
              <a:rPr lang="en-US" sz="3561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Hire with consideration for both diversity and cultural fit</a:t>
            </a:r>
          </a:p>
          <a:p>
            <a:pPr marL="769004" lvl="1" indent="-384502" algn="just">
              <a:lnSpc>
                <a:spcPts val="4986"/>
              </a:lnSpc>
              <a:buAutoNum type="arabicPeriod"/>
            </a:pPr>
            <a:r>
              <a:rPr lang="en-US" sz="3561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Provide support to accelerate cultural assimilation</a:t>
            </a:r>
          </a:p>
          <a:p>
            <a:pPr marL="769004" lvl="1" indent="-384502" algn="just">
              <a:lnSpc>
                <a:spcPts val="4986"/>
              </a:lnSpc>
              <a:buAutoNum type="arabicPeriod"/>
            </a:pPr>
            <a:r>
              <a:rPr lang="en-US" sz="3561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Set Team Member up for success</a:t>
            </a:r>
          </a:p>
          <a:p>
            <a:pPr marL="769004" lvl="1" indent="-384502" algn="just">
              <a:lnSpc>
                <a:spcPts val="4986"/>
              </a:lnSpc>
              <a:spcBef>
                <a:spcPct val="0"/>
              </a:spcBef>
              <a:buAutoNum type="arabicPeriod"/>
            </a:pPr>
            <a:r>
              <a:rPr lang="en-US" sz="3561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Lay the groundwork for Team Member engagement and retention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250396" y="3736413"/>
            <a:ext cx="4303059" cy="4114800"/>
          </a:xfrm>
          <a:custGeom>
            <a:avLst/>
            <a:gdLst/>
            <a:ahLst/>
            <a:cxnLst/>
            <a:rect l="l" t="t" r="r" b="b"/>
            <a:pathLst>
              <a:path w="4303059" h="4114800">
                <a:moveTo>
                  <a:pt x="0" y="0"/>
                </a:moveTo>
                <a:lnTo>
                  <a:pt x="4303058" y="0"/>
                </a:lnTo>
                <a:lnTo>
                  <a:pt x="430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338492" y="504022"/>
            <a:ext cx="6690536" cy="218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2"/>
              </a:lnSpc>
            </a:pPr>
            <a:r>
              <a:rPr lang="en-US" sz="625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LEADER</a:t>
            </a:r>
          </a:p>
          <a:p>
            <a:pPr algn="ctr">
              <a:lnSpc>
                <a:spcPts val="8752"/>
              </a:lnSpc>
              <a:spcBef>
                <a:spcPct val="0"/>
              </a:spcBef>
            </a:pPr>
            <a:r>
              <a:rPr lang="en-US" sz="625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EXPECTATION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5705752" y="-2000998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0" y="7794811"/>
                </a:moveTo>
                <a:lnTo>
                  <a:pt x="10826126" y="7794811"/>
                </a:lnTo>
                <a:lnTo>
                  <a:pt x="10826126" y="0"/>
                </a:lnTo>
                <a:lnTo>
                  <a:pt x="0" y="0"/>
                </a:lnTo>
                <a:lnTo>
                  <a:pt x="0" y="779481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874937" y="-2000998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10826126" y="7794811"/>
                </a:moveTo>
                <a:lnTo>
                  <a:pt x="0" y="7794811"/>
                </a:lnTo>
                <a:lnTo>
                  <a:pt x="0" y="0"/>
                </a:lnTo>
                <a:lnTo>
                  <a:pt x="10826126" y="0"/>
                </a:lnTo>
                <a:lnTo>
                  <a:pt x="10826126" y="779481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247013" y="3025567"/>
            <a:ext cx="734888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flipH="1">
            <a:off x="0" y="5634990"/>
            <a:ext cx="18288000" cy="7246620"/>
          </a:xfrm>
          <a:custGeom>
            <a:avLst/>
            <a:gdLst/>
            <a:ahLst/>
            <a:cxnLst/>
            <a:rect l="l" t="t" r="r" b="b"/>
            <a:pathLst>
              <a:path w="18288000" h="7246620">
                <a:moveTo>
                  <a:pt x="18288000" y="0"/>
                </a:moveTo>
                <a:lnTo>
                  <a:pt x="0" y="0"/>
                </a:lnTo>
                <a:lnTo>
                  <a:pt x="0" y="7246620"/>
                </a:lnTo>
                <a:lnTo>
                  <a:pt x="18288000" y="724662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92689" y="9961353"/>
            <a:ext cx="18873377" cy="526044"/>
            <a:chOff x="0" y="0"/>
            <a:chExt cx="4970766" cy="1385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70766" cy="138546"/>
            </a:xfrm>
            <a:custGeom>
              <a:avLst/>
              <a:gdLst/>
              <a:ahLst/>
              <a:cxnLst/>
              <a:rect l="l" t="t" r="r" b="b"/>
              <a:pathLst>
                <a:path w="4970766" h="138546">
                  <a:moveTo>
                    <a:pt x="0" y="0"/>
                  </a:moveTo>
                  <a:lnTo>
                    <a:pt x="4970766" y="0"/>
                  </a:lnTo>
                  <a:lnTo>
                    <a:pt x="4970766" y="138546"/>
                  </a:lnTo>
                  <a:lnTo>
                    <a:pt x="0" y="138546"/>
                  </a:lnTo>
                  <a:close/>
                </a:path>
              </a:pathLst>
            </a:custGeom>
            <a:solidFill>
              <a:srgbClr val="6FC7F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970766" cy="195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40181" y="3550495"/>
            <a:ext cx="11406106" cy="461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335" lvl="1" indent="-402667" algn="just">
              <a:lnSpc>
                <a:spcPts val="5222"/>
              </a:lnSpc>
              <a:buAutoNum type="arabicPeriod"/>
            </a:pPr>
            <a:r>
              <a:rPr lang="en-US" sz="373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Motivated, welcomed and supported</a:t>
            </a:r>
          </a:p>
          <a:p>
            <a:pPr marL="805335" lvl="1" indent="-402667" algn="just">
              <a:lnSpc>
                <a:spcPts val="5222"/>
              </a:lnSpc>
              <a:buAutoNum type="arabicPeriod"/>
            </a:pPr>
            <a:r>
              <a:rPr lang="en-US" sz="373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Heard and understood, that opinions and potential will be valued</a:t>
            </a:r>
          </a:p>
          <a:p>
            <a:pPr marL="805335" lvl="1" indent="-402667" algn="just">
              <a:lnSpc>
                <a:spcPts val="5222"/>
              </a:lnSpc>
              <a:buAutoNum type="arabicPeriod"/>
            </a:pPr>
            <a:r>
              <a:rPr lang="en-US" sz="373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Part of the team and assimilated into the culture quickly</a:t>
            </a:r>
          </a:p>
          <a:p>
            <a:pPr marL="805335" lvl="1" indent="-402667" algn="just">
              <a:lnSpc>
                <a:spcPts val="5222"/>
              </a:lnSpc>
              <a:buAutoNum type="arabicPeriod"/>
            </a:pPr>
            <a:r>
              <a:rPr lang="en-US" sz="373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Cared for as a person</a:t>
            </a:r>
          </a:p>
          <a:p>
            <a:pPr marL="805335" lvl="1" indent="-402667" algn="just">
              <a:lnSpc>
                <a:spcPts val="5222"/>
              </a:lnSpc>
              <a:spcBef>
                <a:spcPct val="0"/>
              </a:spcBef>
              <a:buAutoNum type="arabicPeriod"/>
            </a:pPr>
            <a:r>
              <a:rPr lang="en-US" sz="373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Trusted and autonomous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874937" y="3577590"/>
            <a:ext cx="4171671" cy="4114800"/>
          </a:xfrm>
          <a:custGeom>
            <a:avLst/>
            <a:gdLst/>
            <a:ahLst/>
            <a:cxnLst/>
            <a:rect l="l" t="t" r="r" b="b"/>
            <a:pathLst>
              <a:path w="4171671" h="4114800">
                <a:moveTo>
                  <a:pt x="0" y="0"/>
                </a:moveTo>
                <a:lnTo>
                  <a:pt x="4171671" y="0"/>
                </a:lnTo>
                <a:lnTo>
                  <a:pt x="41716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55751" y="446872"/>
            <a:ext cx="6690536" cy="218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2"/>
              </a:lnSpc>
              <a:spcBef>
                <a:spcPct val="0"/>
              </a:spcBef>
            </a:pPr>
            <a:r>
              <a:rPr lang="en-US" sz="625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 EXPERIENCE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7" b="-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89554" y="3643080"/>
            <a:ext cx="2460140" cy="4920281"/>
          </a:xfrm>
          <a:custGeom>
            <a:avLst/>
            <a:gdLst/>
            <a:ahLst/>
            <a:cxnLst/>
            <a:rect l="l" t="t" r="r" b="b"/>
            <a:pathLst>
              <a:path w="2460140" h="4920281">
                <a:moveTo>
                  <a:pt x="0" y="0"/>
                </a:moveTo>
                <a:lnTo>
                  <a:pt x="2460141" y="0"/>
                </a:lnTo>
                <a:lnTo>
                  <a:pt x="2460141" y="4920281"/>
                </a:lnTo>
                <a:lnTo>
                  <a:pt x="0" y="4920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9138305" y="3643080"/>
            <a:ext cx="2460140" cy="4920281"/>
          </a:xfrm>
          <a:custGeom>
            <a:avLst/>
            <a:gdLst/>
            <a:ahLst/>
            <a:cxnLst/>
            <a:rect l="l" t="t" r="r" b="b"/>
            <a:pathLst>
              <a:path w="2460140" h="4920281">
                <a:moveTo>
                  <a:pt x="2460141" y="4920281"/>
                </a:moveTo>
                <a:lnTo>
                  <a:pt x="0" y="4920281"/>
                </a:lnTo>
                <a:lnTo>
                  <a:pt x="0" y="0"/>
                </a:lnTo>
                <a:lnTo>
                  <a:pt x="2460141" y="0"/>
                </a:lnTo>
                <a:lnTo>
                  <a:pt x="2460141" y="492028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82040" y="3306625"/>
            <a:ext cx="1836875" cy="1836875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07781" y="3448645"/>
            <a:ext cx="1321189" cy="132118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12045806" y="6122216"/>
            <a:ext cx="1402552" cy="0"/>
          </a:xfrm>
          <a:prstGeom prst="line">
            <a:avLst/>
          </a:prstGeom>
          <a:ln w="19050" cap="flat">
            <a:solidFill>
              <a:srgbClr val="DD80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0668537" y="5236916"/>
            <a:ext cx="1836875" cy="1836875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6" y="0"/>
                </a:lnTo>
                <a:lnTo>
                  <a:pt x="1836876" y="1836876"/>
                </a:lnTo>
                <a:lnTo>
                  <a:pt x="0" y="183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97345" y="7193136"/>
            <a:ext cx="1836875" cy="1836875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82355" y="7193136"/>
            <a:ext cx="1836875" cy="1836875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937851" y="5442626"/>
            <a:ext cx="1321189" cy="132118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4841544" y="6122216"/>
            <a:ext cx="1616258" cy="0"/>
          </a:xfrm>
          <a:prstGeom prst="line">
            <a:avLst/>
          </a:prstGeom>
          <a:ln w="19050" cap="flat">
            <a:solidFill>
              <a:srgbClr val="44A7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5791859" y="5236916"/>
            <a:ext cx="1836875" cy="1836875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5" y="0"/>
                </a:lnTo>
                <a:lnTo>
                  <a:pt x="1836875" y="1836876"/>
                </a:lnTo>
                <a:lnTo>
                  <a:pt x="0" y="183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6028960" y="5442626"/>
            <a:ext cx="1321189" cy="132118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H="1" flipV="1">
            <a:off x="10906693" y="8351170"/>
            <a:ext cx="915457" cy="601682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9707781" y="7450979"/>
            <a:ext cx="1321189" cy="132118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7012308" y="3306625"/>
            <a:ext cx="1836875" cy="1836875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6"/>
          <p:cNvSpPr/>
          <p:nvPr/>
        </p:nvSpPr>
        <p:spPr>
          <a:xfrm>
            <a:off x="6429461" y="3229886"/>
            <a:ext cx="915457" cy="601682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7259030" y="3448645"/>
            <a:ext cx="1321189" cy="132118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H="1">
            <a:off x="6457802" y="8351230"/>
            <a:ext cx="915612" cy="601445"/>
          </a:xfrm>
          <a:prstGeom prst="line">
            <a:avLst/>
          </a:prstGeom>
          <a:ln w="19050" cap="flat">
            <a:solidFill>
              <a:srgbClr val="9CC14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7259030" y="7450979"/>
            <a:ext cx="1321189" cy="132118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6400565" y="5827597"/>
            <a:ext cx="577978" cy="551247"/>
          </a:xfrm>
          <a:custGeom>
            <a:avLst/>
            <a:gdLst/>
            <a:ahLst/>
            <a:cxnLst/>
            <a:rect l="l" t="t" r="r" b="b"/>
            <a:pathLst>
              <a:path w="577978" h="551247">
                <a:moveTo>
                  <a:pt x="0" y="0"/>
                </a:moveTo>
                <a:lnTo>
                  <a:pt x="577978" y="0"/>
                </a:lnTo>
                <a:lnTo>
                  <a:pt x="577978" y="551247"/>
                </a:lnTo>
                <a:lnTo>
                  <a:pt x="0" y="551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Freeform 35"/>
          <p:cNvSpPr/>
          <p:nvPr/>
        </p:nvSpPr>
        <p:spPr>
          <a:xfrm>
            <a:off x="7462662" y="4657368"/>
            <a:ext cx="3351287" cy="3351287"/>
          </a:xfrm>
          <a:custGeom>
            <a:avLst/>
            <a:gdLst/>
            <a:ahLst/>
            <a:cxnLst/>
            <a:rect l="l" t="t" r="r" b="b"/>
            <a:pathLst>
              <a:path w="3351287" h="3351287">
                <a:moveTo>
                  <a:pt x="0" y="0"/>
                </a:moveTo>
                <a:lnTo>
                  <a:pt x="3351287" y="0"/>
                </a:lnTo>
                <a:lnTo>
                  <a:pt x="3351287" y="3351287"/>
                </a:lnTo>
                <a:lnTo>
                  <a:pt x="0" y="33512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7930745" y="4895661"/>
            <a:ext cx="2415120" cy="241512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AutoShape 39"/>
          <p:cNvSpPr/>
          <p:nvPr/>
        </p:nvSpPr>
        <p:spPr>
          <a:xfrm flipH="1">
            <a:off x="11822149" y="8952852"/>
            <a:ext cx="1597481" cy="0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H="1" flipV="1">
            <a:off x="4869885" y="8952793"/>
            <a:ext cx="1587917" cy="0"/>
          </a:xfrm>
          <a:prstGeom prst="line">
            <a:avLst/>
          </a:prstGeom>
          <a:ln w="19050" cap="flat">
            <a:solidFill>
              <a:srgbClr val="9CC1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V="1">
            <a:off x="10935265" y="3230121"/>
            <a:ext cx="915612" cy="601445"/>
          </a:xfrm>
          <a:prstGeom prst="line">
            <a:avLst/>
          </a:prstGeom>
          <a:ln w="19050" cap="flat">
            <a:solidFill>
              <a:srgbClr val="D951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Freeform 42"/>
          <p:cNvSpPr/>
          <p:nvPr/>
        </p:nvSpPr>
        <p:spPr>
          <a:xfrm flipV="1">
            <a:off x="-5705752" y="-2000998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0" y="7794811"/>
                </a:moveTo>
                <a:lnTo>
                  <a:pt x="10826126" y="7794811"/>
                </a:lnTo>
                <a:lnTo>
                  <a:pt x="10826126" y="0"/>
                </a:lnTo>
                <a:lnTo>
                  <a:pt x="0" y="0"/>
                </a:lnTo>
                <a:lnTo>
                  <a:pt x="0" y="779481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3" name="AutoShape 43"/>
          <p:cNvSpPr/>
          <p:nvPr/>
        </p:nvSpPr>
        <p:spPr>
          <a:xfrm>
            <a:off x="4841544" y="3229886"/>
            <a:ext cx="1594169" cy="0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Freeform 44"/>
          <p:cNvSpPr/>
          <p:nvPr/>
        </p:nvSpPr>
        <p:spPr>
          <a:xfrm flipH="1" flipV="1">
            <a:off x="13169927" y="-2000998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10826126" y="7794811"/>
                </a:moveTo>
                <a:lnTo>
                  <a:pt x="0" y="7794811"/>
                </a:lnTo>
                <a:lnTo>
                  <a:pt x="0" y="0"/>
                </a:lnTo>
                <a:lnTo>
                  <a:pt x="10826126" y="0"/>
                </a:lnTo>
                <a:lnTo>
                  <a:pt x="10826126" y="779481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5" name="AutoShape 45"/>
          <p:cNvSpPr/>
          <p:nvPr/>
        </p:nvSpPr>
        <p:spPr>
          <a:xfrm>
            <a:off x="11850878" y="3230003"/>
            <a:ext cx="1597481" cy="0"/>
          </a:xfrm>
          <a:prstGeom prst="line">
            <a:avLst/>
          </a:prstGeom>
          <a:ln w="19050" cap="flat">
            <a:solidFill>
              <a:srgbClr val="D9514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6" name="Group 46"/>
          <p:cNvGrpSpPr/>
          <p:nvPr/>
        </p:nvGrpSpPr>
        <p:grpSpPr>
          <a:xfrm>
            <a:off x="4793146" y="3153147"/>
            <a:ext cx="153477" cy="153477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3344890" y="3153147"/>
            <a:ext cx="153477" cy="15347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cap="sq">
              <a:noFill/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4793146" y="6045477"/>
            <a:ext cx="153477" cy="153477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cap="sq">
              <a:noFill/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3344890" y="6045477"/>
            <a:ext cx="153477" cy="15347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cap="sq">
              <a:noFill/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4793146" y="8876113"/>
            <a:ext cx="153477" cy="15347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cap="sq">
              <a:noFill/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344890" y="8876113"/>
            <a:ext cx="153477" cy="153477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Freeform 64"/>
          <p:cNvSpPr/>
          <p:nvPr/>
        </p:nvSpPr>
        <p:spPr>
          <a:xfrm rot="-1363172">
            <a:off x="17408548" y="-316598"/>
            <a:ext cx="1969428" cy="2137778"/>
          </a:xfrm>
          <a:custGeom>
            <a:avLst/>
            <a:gdLst/>
            <a:ahLst/>
            <a:cxnLst/>
            <a:rect l="l" t="t" r="r" b="b"/>
            <a:pathLst>
              <a:path w="1969428" h="2137778">
                <a:moveTo>
                  <a:pt x="0" y="0"/>
                </a:moveTo>
                <a:lnTo>
                  <a:pt x="1969428" y="0"/>
                </a:lnTo>
                <a:lnTo>
                  <a:pt x="1969428" y="2137778"/>
                </a:lnTo>
                <a:lnTo>
                  <a:pt x="0" y="21377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5" name="Freeform 65"/>
          <p:cNvSpPr/>
          <p:nvPr/>
        </p:nvSpPr>
        <p:spPr>
          <a:xfrm rot="-5840576">
            <a:off x="-1275173" y="-1275983"/>
            <a:ext cx="2550345" cy="3173058"/>
          </a:xfrm>
          <a:custGeom>
            <a:avLst/>
            <a:gdLst/>
            <a:ahLst/>
            <a:cxnLst/>
            <a:rect l="l" t="t" r="r" b="b"/>
            <a:pathLst>
              <a:path w="2550345" h="3173058">
                <a:moveTo>
                  <a:pt x="0" y="0"/>
                </a:moveTo>
                <a:lnTo>
                  <a:pt x="2550346" y="0"/>
                </a:lnTo>
                <a:lnTo>
                  <a:pt x="2550346" y="3173058"/>
                </a:lnTo>
                <a:lnTo>
                  <a:pt x="0" y="3173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66" name="Group 66"/>
          <p:cNvGrpSpPr/>
          <p:nvPr/>
        </p:nvGrpSpPr>
        <p:grpSpPr>
          <a:xfrm>
            <a:off x="-292689" y="9961353"/>
            <a:ext cx="18873377" cy="526044"/>
            <a:chOff x="0" y="0"/>
            <a:chExt cx="4970766" cy="138546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4970766" cy="138546"/>
            </a:xfrm>
            <a:custGeom>
              <a:avLst/>
              <a:gdLst/>
              <a:ahLst/>
              <a:cxnLst/>
              <a:rect l="l" t="t" r="r" b="b"/>
              <a:pathLst>
                <a:path w="4970766" h="138546">
                  <a:moveTo>
                    <a:pt x="0" y="0"/>
                  </a:moveTo>
                  <a:lnTo>
                    <a:pt x="4970766" y="0"/>
                  </a:lnTo>
                  <a:lnTo>
                    <a:pt x="4970766" y="138546"/>
                  </a:lnTo>
                  <a:lnTo>
                    <a:pt x="0" y="138546"/>
                  </a:lnTo>
                  <a:close/>
                </a:path>
              </a:pathLst>
            </a:custGeom>
            <a:solidFill>
              <a:srgbClr val="6FC7F0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4970766" cy="195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5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7567349" y="3748855"/>
            <a:ext cx="704552" cy="720769"/>
          </a:xfrm>
          <a:custGeom>
            <a:avLst/>
            <a:gdLst/>
            <a:ahLst/>
            <a:cxnLst/>
            <a:rect l="l" t="t" r="r" b="b"/>
            <a:pathLst>
              <a:path w="704552" h="720769">
                <a:moveTo>
                  <a:pt x="0" y="0"/>
                </a:moveTo>
                <a:lnTo>
                  <a:pt x="704551" y="0"/>
                </a:lnTo>
                <a:lnTo>
                  <a:pt x="704551" y="720769"/>
                </a:lnTo>
                <a:lnTo>
                  <a:pt x="0" y="7207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7510736" y="7752699"/>
            <a:ext cx="817778" cy="806533"/>
          </a:xfrm>
          <a:custGeom>
            <a:avLst/>
            <a:gdLst/>
            <a:ahLst/>
            <a:cxnLst/>
            <a:rect l="l" t="t" r="r" b="b"/>
            <a:pathLst>
              <a:path w="817778" h="806533">
                <a:moveTo>
                  <a:pt x="0" y="0"/>
                </a:moveTo>
                <a:lnTo>
                  <a:pt x="817778" y="0"/>
                </a:lnTo>
                <a:lnTo>
                  <a:pt x="817778" y="806533"/>
                </a:lnTo>
                <a:lnTo>
                  <a:pt x="0" y="80653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9955873" y="7598443"/>
            <a:ext cx="825005" cy="964918"/>
          </a:xfrm>
          <a:custGeom>
            <a:avLst/>
            <a:gdLst/>
            <a:ahLst/>
            <a:cxnLst/>
            <a:rect l="l" t="t" r="r" b="b"/>
            <a:pathLst>
              <a:path w="825005" h="964918">
                <a:moveTo>
                  <a:pt x="0" y="0"/>
                </a:moveTo>
                <a:lnTo>
                  <a:pt x="825005" y="0"/>
                </a:lnTo>
                <a:lnTo>
                  <a:pt x="825005" y="964918"/>
                </a:lnTo>
                <a:lnTo>
                  <a:pt x="0" y="96491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11118749" y="5678058"/>
            <a:ext cx="836507" cy="850325"/>
          </a:xfrm>
          <a:custGeom>
            <a:avLst/>
            <a:gdLst/>
            <a:ahLst/>
            <a:cxnLst/>
            <a:rect l="l" t="t" r="r" b="b"/>
            <a:pathLst>
              <a:path w="836507" h="850325">
                <a:moveTo>
                  <a:pt x="0" y="0"/>
                </a:moveTo>
                <a:lnTo>
                  <a:pt x="836507" y="0"/>
                </a:lnTo>
                <a:lnTo>
                  <a:pt x="836507" y="850325"/>
                </a:lnTo>
                <a:lnTo>
                  <a:pt x="0" y="85032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9939868" y="3643080"/>
            <a:ext cx="921220" cy="921220"/>
          </a:xfrm>
          <a:custGeom>
            <a:avLst/>
            <a:gdLst/>
            <a:ahLst/>
            <a:cxnLst/>
            <a:rect l="l" t="t" r="r" b="b"/>
            <a:pathLst>
              <a:path w="921220" h="921220">
                <a:moveTo>
                  <a:pt x="0" y="0"/>
                </a:moveTo>
                <a:lnTo>
                  <a:pt x="921219" y="0"/>
                </a:lnTo>
                <a:lnTo>
                  <a:pt x="921219" y="921220"/>
                </a:lnTo>
                <a:lnTo>
                  <a:pt x="0" y="92122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74" name="TextBox 74"/>
          <p:cNvSpPr txBox="1"/>
          <p:nvPr/>
        </p:nvSpPr>
        <p:spPr>
          <a:xfrm>
            <a:off x="4740246" y="719324"/>
            <a:ext cx="8217875" cy="180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Recruiting and Onboarding New Joiners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8219284" y="5314414"/>
            <a:ext cx="1867132" cy="137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to</a:t>
            </a:r>
          </a:p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Success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028700" y="2701957"/>
            <a:ext cx="453703" cy="114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9"/>
              </a:lnSpc>
            </a:pPr>
            <a:r>
              <a:rPr lang="en-US" sz="6199" b="1">
                <a:solidFill>
                  <a:srgbClr val="18738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6805597" y="2701957"/>
            <a:ext cx="453703" cy="114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79"/>
              </a:lnSpc>
            </a:pPr>
            <a:r>
              <a:rPr lang="en-US" sz="6199" b="1">
                <a:solidFill>
                  <a:srgbClr val="D9514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28700" y="5113091"/>
            <a:ext cx="453703" cy="114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9"/>
              </a:lnSpc>
            </a:pPr>
            <a:r>
              <a:rPr lang="en-US" sz="6199" b="1">
                <a:solidFill>
                  <a:srgbClr val="44A7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6805597" y="5113091"/>
            <a:ext cx="453703" cy="114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79"/>
              </a:lnSpc>
            </a:pPr>
            <a:r>
              <a:rPr lang="en-US" sz="6199" b="1">
                <a:solidFill>
                  <a:srgbClr val="DD803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763895" y="3121783"/>
            <a:ext cx="3841185" cy="15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Growth Mindset:</a:t>
            </a: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Focus on both current competencies and potential of Team Member.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28700" y="7520330"/>
            <a:ext cx="453703" cy="114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9"/>
              </a:lnSpc>
            </a:pPr>
            <a:r>
              <a:rPr lang="en-US" sz="6199" b="1">
                <a:solidFill>
                  <a:srgbClr val="9CC1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6805597" y="7520330"/>
            <a:ext cx="453703" cy="114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79"/>
              </a:lnSpc>
            </a:pPr>
            <a:r>
              <a:rPr lang="en-US" sz="6199" b="1">
                <a:solidFill>
                  <a:srgbClr val="124B6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3707918" y="8251398"/>
            <a:ext cx="3841185" cy="150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Psychological Safety : </a:t>
            </a: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Encourage Team Member to ask questions  and clarify doubts on all matters.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822218" y="3331048"/>
            <a:ext cx="4253996" cy="150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Feedback Culture :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Regularly solicit feedback from Team member about his/her  Onboarding experience, 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822218" y="5783002"/>
            <a:ext cx="4253996" cy="15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Collaboration: </a:t>
            </a: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ntroduce Team Member to leaders and create opportunities for  relationship building.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878068" y="7972665"/>
            <a:ext cx="3383880" cy="18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Decision Making: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 guidelines and clear boundaries for decision making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1700098" y="5425815"/>
            <a:ext cx="3739819" cy="225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Courageous Conversations: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Foster open, honest dialogues, empowering to speak up, ask questions, and grow with confidence.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363172">
            <a:off x="17408548" y="-316598"/>
            <a:ext cx="1969428" cy="2137778"/>
          </a:xfrm>
          <a:custGeom>
            <a:avLst/>
            <a:gdLst/>
            <a:ahLst/>
            <a:cxnLst/>
            <a:rect l="l" t="t" r="r" b="b"/>
            <a:pathLst>
              <a:path w="1969428" h="2137778">
                <a:moveTo>
                  <a:pt x="0" y="0"/>
                </a:moveTo>
                <a:lnTo>
                  <a:pt x="1969428" y="0"/>
                </a:lnTo>
                <a:lnTo>
                  <a:pt x="1969428" y="2137778"/>
                </a:lnTo>
                <a:lnTo>
                  <a:pt x="0" y="2137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V="1">
            <a:off x="-5705752" y="-1778848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0" y="7794811"/>
                </a:moveTo>
                <a:lnTo>
                  <a:pt x="10826126" y="7794811"/>
                </a:lnTo>
                <a:lnTo>
                  <a:pt x="10826126" y="0"/>
                </a:lnTo>
                <a:lnTo>
                  <a:pt x="0" y="0"/>
                </a:lnTo>
                <a:lnTo>
                  <a:pt x="0" y="77948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40576">
            <a:off x="-1275173" y="-1275983"/>
            <a:ext cx="2550345" cy="3173058"/>
          </a:xfrm>
          <a:custGeom>
            <a:avLst/>
            <a:gdLst/>
            <a:ahLst/>
            <a:cxnLst/>
            <a:rect l="l" t="t" r="r" b="b"/>
            <a:pathLst>
              <a:path w="2550345" h="3173058">
                <a:moveTo>
                  <a:pt x="0" y="0"/>
                </a:moveTo>
                <a:lnTo>
                  <a:pt x="2550346" y="0"/>
                </a:lnTo>
                <a:lnTo>
                  <a:pt x="2550346" y="3173058"/>
                </a:lnTo>
                <a:lnTo>
                  <a:pt x="0" y="3173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92689" y="9961353"/>
            <a:ext cx="18873377" cy="526044"/>
            <a:chOff x="0" y="0"/>
            <a:chExt cx="4970766" cy="1385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70766" cy="138546"/>
            </a:xfrm>
            <a:custGeom>
              <a:avLst/>
              <a:gdLst/>
              <a:ahLst/>
              <a:cxnLst/>
              <a:rect l="l" t="t" r="r" b="b"/>
              <a:pathLst>
                <a:path w="4970766" h="138546">
                  <a:moveTo>
                    <a:pt x="0" y="0"/>
                  </a:moveTo>
                  <a:lnTo>
                    <a:pt x="4970766" y="0"/>
                  </a:lnTo>
                  <a:lnTo>
                    <a:pt x="4970766" y="138546"/>
                  </a:lnTo>
                  <a:lnTo>
                    <a:pt x="0" y="138546"/>
                  </a:lnTo>
                  <a:close/>
                </a:path>
              </a:pathLst>
            </a:custGeom>
            <a:solidFill>
              <a:srgbClr val="6FC7F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970766" cy="195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52052" y="884018"/>
            <a:ext cx="8217875" cy="89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Internship Journey</a:t>
            </a:r>
          </a:p>
        </p:txBody>
      </p:sp>
      <p:sp>
        <p:nvSpPr>
          <p:cNvPr id="10" name="Freeform 10"/>
          <p:cNvSpPr/>
          <p:nvPr/>
        </p:nvSpPr>
        <p:spPr>
          <a:xfrm flipH="1" flipV="1">
            <a:off x="13169927" y="-2000998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10826126" y="7794811"/>
                </a:moveTo>
                <a:lnTo>
                  <a:pt x="0" y="7794811"/>
                </a:lnTo>
                <a:lnTo>
                  <a:pt x="0" y="0"/>
                </a:lnTo>
                <a:lnTo>
                  <a:pt x="10826126" y="0"/>
                </a:lnTo>
                <a:lnTo>
                  <a:pt x="10826126" y="77948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79635" y="3204980"/>
            <a:ext cx="4200942" cy="4519302"/>
            <a:chOff x="0" y="0"/>
            <a:chExt cx="5601256" cy="602573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87779"/>
              <a:ext cx="5601256" cy="4337957"/>
              <a:chOff x="0" y="0"/>
              <a:chExt cx="635000" cy="49178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" cy="49178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91783">
                    <a:moveTo>
                      <a:pt x="635000" y="0"/>
                    </a:moveTo>
                    <a:lnTo>
                      <a:pt x="635000" y="377483"/>
                    </a:lnTo>
                    <a:lnTo>
                      <a:pt x="317500" y="491783"/>
                    </a:lnTo>
                    <a:lnTo>
                      <a:pt x="0" y="37748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6FC7F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66675"/>
                <a:ext cx="635000" cy="4441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572986" lvl="1" indent="-286493" algn="l">
                  <a:lnSpc>
                    <a:spcPts val="3715"/>
                  </a:lnSpc>
                  <a:buAutoNum type="arabicPeriod"/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Work on Real Full-Stack Projects</a:t>
                </a:r>
              </a:p>
              <a:p>
                <a:pPr marL="572986" lvl="1" indent="-286493" algn="l">
                  <a:lnSpc>
                    <a:spcPts val="3715"/>
                  </a:lnSpc>
                  <a:buAutoNum type="arabicPeriod"/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 Part of Real Teams</a:t>
                </a:r>
              </a:p>
              <a:p>
                <a:pPr marL="572986" lvl="1" indent="-286493" algn="l">
                  <a:lnSpc>
                    <a:spcPts val="3715"/>
                  </a:lnSpc>
                  <a:buAutoNum type="arabicPeriod"/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Continuous Evaluation &amp; Mentoring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5601256" cy="1403164"/>
              <a:chOff x="0" y="0"/>
              <a:chExt cx="812800" cy="20361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2036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361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3614"/>
                    </a:lnTo>
                    <a:lnTo>
                      <a:pt x="0" y="203614"/>
                    </a:lnTo>
                    <a:close/>
                  </a:path>
                </a:pathLst>
              </a:custGeom>
              <a:solidFill>
                <a:srgbClr val="6FC7F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812800" cy="2702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15"/>
                  </a:lnSpc>
                </a:pPr>
                <a:r>
                  <a:rPr lang="en-US" sz="2653" b="1">
                    <a:solidFill>
                      <a:srgbClr val="000000"/>
                    </a:solidFill>
                    <a:latin typeface="Roboto Bold"/>
                    <a:ea typeface="Roboto Bold"/>
                    <a:cs typeface="Roboto Bold"/>
                    <a:sym typeface="Roboto Bold"/>
                  </a:rPr>
                  <a:t>6-Week Immersive Internship Experience</a:t>
                </a: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4859183" y="3745267"/>
            <a:ext cx="4200942" cy="5666783"/>
            <a:chOff x="0" y="0"/>
            <a:chExt cx="5601256" cy="755571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1411049"/>
              <a:ext cx="5601256" cy="6144661"/>
              <a:chOff x="0" y="0"/>
              <a:chExt cx="635000" cy="69660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" cy="696604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696604">
                    <a:moveTo>
                      <a:pt x="635000" y="0"/>
                    </a:moveTo>
                    <a:lnTo>
                      <a:pt x="635000" y="582304"/>
                    </a:lnTo>
                    <a:lnTo>
                      <a:pt x="317500" y="696604"/>
                    </a:lnTo>
                    <a:lnTo>
                      <a:pt x="0" y="582304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6FC7F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635000" cy="648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15"/>
                  </a:lnSpc>
                </a:pPr>
                <a:r>
                  <a:rPr lang="en-US" sz="2653" b="1">
                    <a:solidFill>
                      <a:srgbClr val="000000"/>
                    </a:solidFill>
                    <a:latin typeface="Roboto Bold"/>
                    <a:ea typeface="Roboto Bold"/>
                    <a:cs typeface="Roboto Bold"/>
                    <a:sym typeface="Roboto Bold"/>
                  </a:rPr>
                  <a:t>Core Engineering Skills:</a:t>
                </a:r>
              </a:p>
              <a:p>
                <a:pPr algn="ctr">
                  <a:lnSpc>
                    <a:spcPts val="3715"/>
                  </a:lnSpc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•Frontend Development (React, Angular, etc.)</a:t>
                </a:r>
              </a:p>
              <a:p>
                <a:pPr algn="ctr">
                  <a:lnSpc>
                    <a:spcPts val="3715"/>
                  </a:lnSpc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•Backend Development (Python, Node.js, Java)</a:t>
                </a:r>
              </a:p>
              <a:p>
                <a:pPr algn="ctr">
                  <a:lnSpc>
                    <a:spcPts val="3715"/>
                  </a:lnSpc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•DevOps &amp; CI/CD </a:t>
                </a:r>
              </a:p>
              <a:p>
                <a:pPr algn="ctr">
                  <a:lnSpc>
                    <a:spcPts val="3715"/>
                  </a:lnSpc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•API Design &amp; Integration</a:t>
                </a:r>
              </a:p>
              <a:p>
                <a:pPr algn="ctr">
                  <a:lnSpc>
                    <a:spcPts val="3715"/>
                  </a:lnSpc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•Database Design.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0"/>
              <a:ext cx="5601256" cy="1126435"/>
              <a:chOff x="0" y="0"/>
              <a:chExt cx="812800" cy="16345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163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6345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63457"/>
                    </a:lnTo>
                    <a:lnTo>
                      <a:pt x="0" y="163457"/>
                    </a:lnTo>
                    <a:close/>
                  </a:path>
                </a:pathLst>
              </a:custGeom>
              <a:solidFill>
                <a:srgbClr val="6FC7F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66675"/>
                <a:ext cx="812800" cy="2301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15"/>
                  </a:lnSpc>
                </a:pPr>
                <a:r>
                  <a:rPr lang="en-US" sz="2653" b="1">
                    <a:solidFill>
                      <a:srgbClr val="000000"/>
                    </a:solidFill>
                    <a:latin typeface="Roboto Bold"/>
                    <a:ea typeface="Roboto Bold"/>
                    <a:cs typeface="Roboto Bold"/>
                    <a:sym typeface="Roboto Bold"/>
                  </a:rPr>
                  <a:t>What They Learn ?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9338732" y="3336997"/>
            <a:ext cx="4200942" cy="5200124"/>
            <a:chOff x="0" y="0"/>
            <a:chExt cx="5601256" cy="6933499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1411049"/>
              <a:ext cx="5601256" cy="5522450"/>
              <a:chOff x="0" y="0"/>
              <a:chExt cx="635000" cy="62606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" cy="626066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626066">
                    <a:moveTo>
                      <a:pt x="635000" y="0"/>
                    </a:moveTo>
                    <a:lnTo>
                      <a:pt x="635000" y="511766"/>
                    </a:lnTo>
                    <a:lnTo>
                      <a:pt x="317500" y="626066"/>
                    </a:lnTo>
                    <a:lnTo>
                      <a:pt x="0" y="511766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6FC7F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66675"/>
                <a:ext cx="635000" cy="5784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572986" lvl="1" indent="-286493" algn="l">
                  <a:lnSpc>
                    <a:spcPts val="3715"/>
                  </a:lnSpc>
                  <a:buFont typeface="Arial"/>
                  <a:buChar char="•"/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Technical Skills</a:t>
                </a:r>
              </a:p>
              <a:p>
                <a:pPr marL="572986" lvl="1" indent="-286493" algn="l">
                  <a:lnSpc>
                    <a:spcPts val="3715"/>
                  </a:lnSpc>
                  <a:buFont typeface="Arial"/>
                  <a:buChar char="•"/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Teamwork &amp; Communication </a:t>
                </a:r>
              </a:p>
              <a:p>
                <a:pPr marL="572986" lvl="1" indent="-286493" algn="l">
                  <a:lnSpc>
                    <a:spcPts val="3715"/>
                  </a:lnSpc>
                  <a:buFont typeface="Arial"/>
                  <a:buChar char="•"/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Ownership &amp; Accountability</a:t>
                </a:r>
              </a:p>
              <a:p>
                <a:pPr marL="572986" lvl="1" indent="-286493" algn="l">
                  <a:lnSpc>
                    <a:spcPts val="3715"/>
                  </a:lnSpc>
                  <a:buFont typeface="Arial"/>
                  <a:buChar char="•"/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Learning &amp; Growth </a:t>
                </a:r>
              </a:p>
              <a:p>
                <a:pPr marL="572986" lvl="1" indent="-286493" algn="l">
                  <a:lnSpc>
                    <a:spcPts val="3715"/>
                  </a:lnSpc>
                  <a:buFont typeface="Arial"/>
                  <a:buChar char="•"/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Business Thinking 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5601256" cy="1126435"/>
              <a:chOff x="0" y="0"/>
              <a:chExt cx="812800" cy="16345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163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6345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63457"/>
                    </a:lnTo>
                    <a:lnTo>
                      <a:pt x="0" y="163457"/>
                    </a:lnTo>
                    <a:close/>
                  </a:path>
                </a:pathLst>
              </a:custGeom>
              <a:solidFill>
                <a:srgbClr val="6FC7F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66675"/>
                <a:ext cx="812800" cy="2301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15"/>
                  </a:lnSpc>
                </a:pPr>
                <a:r>
                  <a:rPr lang="en-US" sz="2653" b="1">
                    <a:solidFill>
                      <a:srgbClr val="000000"/>
                    </a:solidFill>
                    <a:latin typeface="Roboto Bold"/>
                    <a:ea typeface="Roboto Bold"/>
                    <a:cs typeface="Roboto Bold"/>
                    <a:sym typeface="Roboto Bold"/>
                  </a:rPr>
                  <a:t>Evaluation Criteria</a:t>
                </a:r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3815899" y="2619243"/>
            <a:ext cx="4200942" cy="5200124"/>
            <a:chOff x="0" y="0"/>
            <a:chExt cx="5601256" cy="693349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1411049"/>
              <a:ext cx="5601256" cy="5522450"/>
              <a:chOff x="0" y="0"/>
              <a:chExt cx="635000" cy="62606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" cy="626066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626066">
                    <a:moveTo>
                      <a:pt x="635000" y="0"/>
                    </a:moveTo>
                    <a:lnTo>
                      <a:pt x="635000" y="511766"/>
                    </a:lnTo>
                    <a:lnTo>
                      <a:pt x="317500" y="626066"/>
                    </a:lnTo>
                    <a:lnTo>
                      <a:pt x="0" y="511766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6FC7F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66675"/>
                <a:ext cx="635000" cy="5784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715"/>
                  </a:lnSpc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•Real-world Hackathon to simulate product release pressure.</a:t>
                </a:r>
              </a:p>
              <a:p>
                <a:pPr algn="l">
                  <a:lnSpc>
                    <a:spcPts val="3715"/>
                  </a:lnSpc>
                </a:pPr>
                <a:r>
                  <a:rPr lang="en-US" sz="2653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•Offers to top performers based on overall performance.</a:t>
                </a:r>
              </a:p>
              <a:p>
                <a:pPr algn="l">
                  <a:lnSpc>
                    <a:spcPts val="3715"/>
                  </a:lnSpc>
                </a:pPr>
                <a:endParaRPr lang="en-US" sz="265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0"/>
              <a:ext cx="5601256" cy="1126435"/>
              <a:chOff x="0" y="0"/>
              <a:chExt cx="812800" cy="16345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163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6345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63457"/>
                    </a:lnTo>
                    <a:lnTo>
                      <a:pt x="0" y="163457"/>
                    </a:lnTo>
                    <a:close/>
                  </a:path>
                </a:pathLst>
              </a:custGeom>
              <a:solidFill>
                <a:srgbClr val="6FC7F0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66675"/>
                <a:ext cx="812800" cy="2301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15"/>
                  </a:lnSpc>
                </a:pPr>
                <a:r>
                  <a:rPr lang="en-US" sz="2653" b="1">
                    <a:solidFill>
                      <a:srgbClr val="000000"/>
                    </a:solidFill>
                    <a:latin typeface="Roboto Bold"/>
                    <a:ea typeface="Roboto Bold"/>
                    <a:cs typeface="Roboto Bold"/>
                    <a:sym typeface="Roboto Bold"/>
                  </a:rPr>
                  <a:t>Finale: Hackathon &amp; Hiring</a:t>
                </a: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6105091" y="-1793256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0" y="7794811"/>
                </a:moveTo>
                <a:lnTo>
                  <a:pt x="10826126" y="7794811"/>
                </a:lnTo>
                <a:lnTo>
                  <a:pt x="10826126" y="0"/>
                </a:lnTo>
                <a:lnTo>
                  <a:pt x="0" y="0"/>
                </a:lnTo>
                <a:lnTo>
                  <a:pt x="0" y="779481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692028" y="9946944"/>
            <a:ext cx="18873377" cy="526044"/>
            <a:chOff x="0" y="0"/>
            <a:chExt cx="4970766" cy="138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0766" cy="138546"/>
            </a:xfrm>
            <a:custGeom>
              <a:avLst/>
              <a:gdLst/>
              <a:ahLst/>
              <a:cxnLst/>
              <a:rect l="l" t="t" r="r" b="b"/>
              <a:pathLst>
                <a:path w="4970766" h="138546">
                  <a:moveTo>
                    <a:pt x="0" y="0"/>
                  </a:moveTo>
                  <a:lnTo>
                    <a:pt x="4970766" y="0"/>
                  </a:lnTo>
                  <a:lnTo>
                    <a:pt x="4970766" y="138546"/>
                  </a:lnTo>
                  <a:lnTo>
                    <a:pt x="0" y="138546"/>
                  </a:lnTo>
                  <a:close/>
                </a:path>
              </a:pathLst>
            </a:custGeom>
            <a:solidFill>
              <a:srgbClr val="6FC7F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970766" cy="195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2770588" y="-2015407"/>
            <a:ext cx="10826126" cy="7794811"/>
          </a:xfrm>
          <a:custGeom>
            <a:avLst/>
            <a:gdLst/>
            <a:ahLst/>
            <a:cxnLst/>
            <a:rect l="l" t="t" r="r" b="b"/>
            <a:pathLst>
              <a:path w="10826126" h="7794811">
                <a:moveTo>
                  <a:pt x="10826126" y="7794811"/>
                </a:moveTo>
                <a:lnTo>
                  <a:pt x="0" y="7794811"/>
                </a:lnTo>
                <a:lnTo>
                  <a:pt x="0" y="0"/>
                </a:lnTo>
                <a:lnTo>
                  <a:pt x="10826126" y="0"/>
                </a:lnTo>
                <a:lnTo>
                  <a:pt x="10826126" y="779481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37221" y="3445732"/>
            <a:ext cx="5213559" cy="5226625"/>
          </a:xfrm>
          <a:custGeom>
            <a:avLst/>
            <a:gdLst/>
            <a:ahLst/>
            <a:cxnLst/>
            <a:rect l="l" t="t" r="r" b="b"/>
            <a:pathLst>
              <a:path w="5213559" h="5226625">
                <a:moveTo>
                  <a:pt x="0" y="0"/>
                </a:moveTo>
                <a:lnTo>
                  <a:pt x="5213558" y="0"/>
                </a:lnTo>
                <a:lnTo>
                  <a:pt x="5213558" y="5226626"/>
                </a:lnTo>
                <a:lnTo>
                  <a:pt x="0" y="522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82078" y="4228791"/>
            <a:ext cx="879061" cy="758190"/>
          </a:xfrm>
          <a:custGeom>
            <a:avLst/>
            <a:gdLst/>
            <a:ahLst/>
            <a:cxnLst/>
            <a:rect l="l" t="t" r="r" b="b"/>
            <a:pathLst>
              <a:path w="879061" h="758190">
                <a:moveTo>
                  <a:pt x="0" y="0"/>
                </a:moveTo>
                <a:lnTo>
                  <a:pt x="879061" y="0"/>
                </a:lnTo>
                <a:lnTo>
                  <a:pt x="879061" y="758190"/>
                </a:lnTo>
                <a:lnTo>
                  <a:pt x="0" y="7581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67476" y="4228791"/>
            <a:ext cx="717437" cy="758190"/>
          </a:xfrm>
          <a:custGeom>
            <a:avLst/>
            <a:gdLst/>
            <a:ahLst/>
            <a:cxnLst/>
            <a:rect l="l" t="t" r="r" b="b"/>
            <a:pathLst>
              <a:path w="717437" h="758190">
                <a:moveTo>
                  <a:pt x="0" y="0"/>
                </a:moveTo>
                <a:lnTo>
                  <a:pt x="717437" y="0"/>
                </a:lnTo>
                <a:lnTo>
                  <a:pt x="717437" y="758190"/>
                </a:lnTo>
                <a:lnTo>
                  <a:pt x="0" y="7581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7322987" y="7205413"/>
            <a:ext cx="797242" cy="741436"/>
          </a:xfrm>
          <a:custGeom>
            <a:avLst/>
            <a:gdLst/>
            <a:ahLst/>
            <a:cxnLst/>
            <a:rect l="l" t="t" r="r" b="b"/>
            <a:pathLst>
              <a:path w="797242" h="741436">
                <a:moveTo>
                  <a:pt x="0" y="0"/>
                </a:moveTo>
                <a:lnTo>
                  <a:pt x="797243" y="0"/>
                </a:lnTo>
                <a:lnTo>
                  <a:pt x="797243" y="741436"/>
                </a:lnTo>
                <a:lnTo>
                  <a:pt x="0" y="7414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0201380" y="7173223"/>
            <a:ext cx="849630" cy="805815"/>
          </a:xfrm>
          <a:custGeom>
            <a:avLst/>
            <a:gdLst/>
            <a:ahLst/>
            <a:cxnLst/>
            <a:rect l="l" t="t" r="r" b="b"/>
            <a:pathLst>
              <a:path w="849630" h="805815">
                <a:moveTo>
                  <a:pt x="0" y="0"/>
                </a:moveTo>
                <a:lnTo>
                  <a:pt x="849630" y="0"/>
                </a:lnTo>
                <a:lnTo>
                  <a:pt x="849630" y="805815"/>
                </a:lnTo>
                <a:lnTo>
                  <a:pt x="0" y="8058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556" t="-3723" r="-1582" b="-5023"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2332036" y="3656958"/>
            <a:ext cx="495344" cy="330023"/>
          </a:xfrm>
          <a:custGeom>
            <a:avLst/>
            <a:gdLst/>
            <a:ahLst/>
            <a:cxnLst/>
            <a:rect l="l" t="t" r="r" b="b"/>
            <a:pathLst>
              <a:path w="495344" h="330023">
                <a:moveTo>
                  <a:pt x="0" y="0"/>
                </a:moveTo>
                <a:lnTo>
                  <a:pt x="495344" y="0"/>
                </a:lnTo>
                <a:lnTo>
                  <a:pt x="495344" y="330023"/>
                </a:lnTo>
                <a:lnTo>
                  <a:pt x="0" y="3300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5460852" y="3656958"/>
            <a:ext cx="495344" cy="330023"/>
          </a:xfrm>
          <a:custGeom>
            <a:avLst/>
            <a:gdLst/>
            <a:ahLst/>
            <a:cxnLst/>
            <a:rect l="l" t="t" r="r" b="b"/>
            <a:pathLst>
              <a:path w="495344" h="330023">
                <a:moveTo>
                  <a:pt x="495344" y="0"/>
                </a:moveTo>
                <a:lnTo>
                  <a:pt x="0" y="0"/>
                </a:lnTo>
                <a:lnTo>
                  <a:pt x="0" y="330023"/>
                </a:lnTo>
                <a:lnTo>
                  <a:pt x="495344" y="330023"/>
                </a:lnTo>
                <a:lnTo>
                  <a:pt x="495344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332036" y="7358886"/>
            <a:ext cx="495344" cy="330023"/>
          </a:xfrm>
          <a:custGeom>
            <a:avLst/>
            <a:gdLst/>
            <a:ahLst/>
            <a:cxnLst/>
            <a:rect l="l" t="t" r="r" b="b"/>
            <a:pathLst>
              <a:path w="495344" h="330023">
                <a:moveTo>
                  <a:pt x="0" y="0"/>
                </a:moveTo>
                <a:lnTo>
                  <a:pt x="495344" y="0"/>
                </a:lnTo>
                <a:lnTo>
                  <a:pt x="495344" y="330022"/>
                </a:lnTo>
                <a:lnTo>
                  <a:pt x="0" y="3300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5460852" y="7358886"/>
            <a:ext cx="495344" cy="330023"/>
          </a:xfrm>
          <a:custGeom>
            <a:avLst/>
            <a:gdLst/>
            <a:ahLst/>
            <a:cxnLst/>
            <a:rect l="l" t="t" r="r" b="b"/>
            <a:pathLst>
              <a:path w="495344" h="330023">
                <a:moveTo>
                  <a:pt x="495344" y="0"/>
                </a:moveTo>
                <a:lnTo>
                  <a:pt x="0" y="0"/>
                </a:lnTo>
                <a:lnTo>
                  <a:pt x="0" y="330022"/>
                </a:lnTo>
                <a:lnTo>
                  <a:pt x="495344" y="330022"/>
                </a:lnTo>
                <a:lnTo>
                  <a:pt x="495344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808965" y="1001239"/>
            <a:ext cx="654770" cy="654770"/>
          </a:xfrm>
          <a:custGeom>
            <a:avLst/>
            <a:gdLst/>
            <a:ahLst/>
            <a:cxnLst/>
            <a:rect l="l" t="t" r="r" b="b"/>
            <a:pathLst>
              <a:path w="654770" h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5168101" y="1203240"/>
            <a:ext cx="1103201" cy="540569"/>
          </a:xfrm>
          <a:custGeom>
            <a:avLst/>
            <a:gdLst/>
            <a:ahLst/>
            <a:cxnLst/>
            <a:rect l="l" t="t" r="r" b="b"/>
            <a:pathLst>
              <a:path w="1103201" h="540569">
                <a:moveTo>
                  <a:pt x="1103201" y="0"/>
                </a:moveTo>
                <a:lnTo>
                  <a:pt x="0" y="0"/>
                </a:lnTo>
                <a:lnTo>
                  <a:pt x="0" y="540569"/>
                </a:lnTo>
                <a:lnTo>
                  <a:pt x="1103201" y="540569"/>
                </a:lnTo>
                <a:lnTo>
                  <a:pt x="1103201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8363374" flipH="1" flipV="1">
            <a:off x="-1982910" y="8870710"/>
            <a:ext cx="5582520" cy="2533069"/>
          </a:xfrm>
          <a:custGeom>
            <a:avLst/>
            <a:gdLst/>
            <a:ahLst/>
            <a:cxnLst/>
            <a:rect l="l" t="t" r="r" b="b"/>
            <a:pathLst>
              <a:path w="5582520" h="2533069">
                <a:moveTo>
                  <a:pt x="5582520" y="2533069"/>
                </a:moveTo>
                <a:lnTo>
                  <a:pt x="0" y="2533069"/>
                </a:lnTo>
                <a:lnTo>
                  <a:pt x="0" y="0"/>
                </a:lnTo>
                <a:lnTo>
                  <a:pt x="5582520" y="0"/>
                </a:lnTo>
                <a:lnTo>
                  <a:pt x="5582520" y="2533069"/>
                </a:lnTo>
                <a:close/>
              </a:path>
            </a:pathLst>
          </a:custGeom>
          <a:blipFill>
            <a:blip r:embed="rId27">
              <a:alphaModFix amt="42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476223" y="5438355"/>
            <a:ext cx="1283079" cy="1241379"/>
          </a:xfrm>
          <a:custGeom>
            <a:avLst/>
            <a:gdLst/>
            <a:ahLst/>
            <a:cxnLst/>
            <a:rect l="l" t="t" r="r" b="b"/>
            <a:pathLst>
              <a:path w="1283079" h="1241379">
                <a:moveTo>
                  <a:pt x="0" y="0"/>
                </a:moveTo>
                <a:lnTo>
                  <a:pt x="1283079" y="0"/>
                </a:lnTo>
                <a:lnTo>
                  <a:pt x="1283079" y="1241380"/>
                </a:lnTo>
                <a:lnTo>
                  <a:pt x="0" y="12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6743" y="3421854"/>
            <a:ext cx="4128834" cy="40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9"/>
              </a:lnSpc>
            </a:pPr>
            <a:r>
              <a:rPr lang="en-US" sz="2599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Sustainable Talent Pipeline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21208" y="3421854"/>
            <a:ext cx="4386744" cy="79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Accelerated Time-to-Productivity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2451" y="3882206"/>
            <a:ext cx="3893126" cy="15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5B5B5B"/>
                </a:solidFill>
                <a:latin typeface="Roboto Bold"/>
                <a:ea typeface="Roboto Bold"/>
                <a:cs typeface="Roboto Bold"/>
                <a:sym typeface="Roboto Bold"/>
              </a:rPr>
              <a:t>80% of interns seamlessly transitioned into full-time engineering roles, fueling long-term team growth.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97589" y="4272798"/>
            <a:ext cx="3941024" cy="116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Reduced onboarding and ramp-up time by 40%, enabling faster project contributions.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57" y="6805297"/>
            <a:ext cx="5165577" cy="40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9"/>
              </a:lnSpc>
            </a:pPr>
            <a:r>
              <a:rPr lang="en-US" sz="25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Business-Aligned Outcomes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76657" y="7253038"/>
            <a:ext cx="3150176" cy="194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5B5B5B"/>
                </a:solidFill>
                <a:latin typeface="Roboto Bold"/>
                <a:ea typeface="Roboto Bold"/>
                <a:cs typeface="Roboto Bold"/>
                <a:sym typeface="Roboto Bold"/>
              </a:rPr>
              <a:t>Intern projects delivered tangible value, earning positive feedback from mentors and business stakeholders.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21208" y="6900547"/>
            <a:ext cx="5015394" cy="40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Future-Ready Engineering Talent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21208" y="7357813"/>
            <a:ext cx="3941024" cy="194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Nurturing engineers equipped with real-world skills, product thinking, and a strong ownership mindset — ready to solve tomorrow's challenges.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38500" y="1786749"/>
            <a:ext cx="7611001" cy="84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1"/>
              </a:lnSpc>
              <a:spcBef>
                <a:spcPct val="0"/>
              </a:spcBef>
            </a:pPr>
            <a:r>
              <a:rPr lang="en-US" sz="4972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MEASURABLE OUTCOMES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667</Words>
  <Application>Microsoft Office PowerPoint</Application>
  <PresentationFormat>Custom</PresentationFormat>
  <Paragraphs>97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Poppins Bold</vt:lpstr>
      <vt:lpstr>Arial</vt:lpstr>
      <vt:lpstr>Helvetica World Bold</vt:lpstr>
      <vt:lpstr>League Spartan</vt:lpstr>
      <vt:lpstr>Calibri</vt:lpstr>
      <vt:lpstr>Helvetica World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Coastal Seven - TAAS Presentation - SLT</dc:title>
  <dc:creator>Akshay kumar Gona</dc:creator>
  <cp:lastModifiedBy>Akshay kumar Gona</cp:lastModifiedBy>
  <cp:revision>2</cp:revision>
  <dcterms:created xsi:type="dcterms:W3CDTF">2006-08-16T00:00:00Z</dcterms:created>
  <dcterms:modified xsi:type="dcterms:W3CDTF">2025-07-25T06:40:18Z</dcterms:modified>
  <dc:identifier>DAGte0Xed4w</dc:identifier>
</cp:coreProperties>
</file>